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9"/>
    <p:sldId id="257" r:id="rId70"/>
    <p:sldId id="258" r:id="rId71"/>
    <p:sldId id="259" r:id="rId72"/>
    <p:sldId id="260" r:id="rId73"/>
    <p:sldId id="261" r:id="rId74"/>
    <p:sldId id="262" r:id="rId75"/>
    <p:sldId id="263" r:id="rId76"/>
    <p:sldId id="264" r:id="rId77"/>
    <p:sldId id="265" r:id="rId78"/>
    <p:sldId id="266" r:id="rId79"/>
    <p:sldId id="267" r:id="rId80"/>
    <p:sldId id="268" r:id="rId81"/>
    <p:sldId id="269" r:id="rId82"/>
    <p:sldId id="270" r:id="rId83"/>
    <p:sldId id="271" r:id="rId84"/>
    <p:sldId id="272" r:id="rId85"/>
    <p:sldId id="273" r:id="rId86"/>
    <p:sldId id="274" r:id="rId87"/>
    <p:sldId id="275" r:id="rId88"/>
    <p:sldId id="276" r:id="rId89"/>
    <p:sldId id="277" r:id="rId90"/>
    <p:sldId id="278" r:id="rId91"/>
    <p:sldId id="279" r:id="rId92"/>
    <p:sldId id="280" r:id="rId93"/>
    <p:sldId id="281" r:id="rId94"/>
    <p:sldId id="282" r:id="rId95"/>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Madelyn" charset="1" panose="00000400000000000000"/>
      <p:regular r:id="rId12"/>
    </p:embeddedFont>
    <p:embeddedFont>
      <p:font typeface="Barlow Condensed" charset="1" panose="00000506000000000000"/>
      <p:regular r:id="rId13"/>
    </p:embeddedFont>
    <p:embeddedFont>
      <p:font typeface="Barlow Condensed Bold" charset="1" panose="00000806000000000000"/>
      <p:regular r:id="rId14"/>
    </p:embeddedFont>
    <p:embeddedFont>
      <p:font typeface="Barlow Condensed Italics" charset="1" panose="00000506000000000000"/>
      <p:regular r:id="rId15"/>
    </p:embeddedFont>
    <p:embeddedFont>
      <p:font typeface="Barlow Condensed Bold Italics" charset="1" panose="00000806000000000000"/>
      <p:regular r:id="rId16"/>
    </p:embeddedFont>
    <p:embeddedFont>
      <p:font typeface="Barlow Condensed Thin" charset="1" panose="00000306000000000000"/>
      <p:regular r:id="rId17"/>
    </p:embeddedFont>
    <p:embeddedFont>
      <p:font typeface="Barlow Condensed Thin Italics" charset="1" panose="00000306000000000000"/>
      <p:regular r:id="rId18"/>
    </p:embeddedFont>
    <p:embeddedFont>
      <p:font typeface="Barlow Condensed Medium" charset="1" panose="00000606000000000000"/>
      <p:regular r:id="rId19"/>
    </p:embeddedFont>
    <p:embeddedFont>
      <p:font typeface="Barlow Condensed Medium Italics" charset="1" panose="00000606000000000000"/>
      <p:regular r:id="rId20"/>
    </p:embeddedFont>
    <p:embeddedFont>
      <p:font typeface="Barlow Condensed Semi-Bold" charset="1" panose="00000706000000000000"/>
      <p:regular r:id="rId21"/>
    </p:embeddedFont>
    <p:embeddedFont>
      <p:font typeface="Barlow Condensed Semi-Bold Italics" charset="1" panose="00000706000000000000"/>
      <p:regular r:id="rId22"/>
    </p:embeddedFont>
    <p:embeddedFont>
      <p:font typeface="Barlow Condensed Heavy" charset="1" panose="00000A06000000000000"/>
      <p:regular r:id="rId23"/>
    </p:embeddedFont>
    <p:embeddedFont>
      <p:font typeface="Barlow Condensed Heavy Italics" charset="1" panose="00000A06000000000000"/>
      <p:regular r:id="rId24"/>
    </p:embeddedFont>
    <p:embeddedFont>
      <p:font typeface="Barlow" charset="1" panose="00000500000000000000"/>
      <p:regular r:id="rId25"/>
    </p:embeddedFont>
    <p:embeddedFont>
      <p:font typeface="Barlow Bold" charset="1" panose="00000800000000000000"/>
      <p:regular r:id="rId26"/>
    </p:embeddedFont>
    <p:embeddedFont>
      <p:font typeface="Barlow Italics" charset="1" panose="00000500000000000000"/>
      <p:regular r:id="rId27"/>
    </p:embeddedFont>
    <p:embeddedFont>
      <p:font typeface="Barlow Bold Italics" charset="1" panose="00000800000000000000"/>
      <p:regular r:id="rId28"/>
    </p:embeddedFont>
    <p:embeddedFont>
      <p:font typeface="Barlow Thin" charset="1" panose="00000300000000000000"/>
      <p:regular r:id="rId29"/>
    </p:embeddedFont>
    <p:embeddedFont>
      <p:font typeface="Barlow Thin Italics" charset="1" panose="00000300000000000000"/>
      <p:regular r:id="rId30"/>
    </p:embeddedFont>
    <p:embeddedFont>
      <p:font typeface="Barlow Extra-Light" charset="1" panose="00000300000000000000"/>
      <p:regular r:id="rId31"/>
    </p:embeddedFont>
    <p:embeddedFont>
      <p:font typeface="Barlow Extra-Light Italics" charset="1" panose="00000300000000000000"/>
      <p:regular r:id="rId32"/>
    </p:embeddedFont>
    <p:embeddedFont>
      <p:font typeface="Barlow Light" charset="1" panose="00000400000000000000"/>
      <p:regular r:id="rId33"/>
    </p:embeddedFont>
    <p:embeddedFont>
      <p:font typeface="Barlow Light Italics" charset="1" panose="00000400000000000000"/>
      <p:regular r:id="rId34"/>
    </p:embeddedFont>
    <p:embeddedFont>
      <p:font typeface="Barlow Medium" charset="1" panose="00000600000000000000"/>
      <p:regular r:id="rId35"/>
    </p:embeddedFont>
    <p:embeddedFont>
      <p:font typeface="Barlow Medium Italics" charset="1" panose="00000600000000000000"/>
      <p:regular r:id="rId36"/>
    </p:embeddedFont>
    <p:embeddedFont>
      <p:font typeface="Barlow Semi-Bold" charset="1" panose="00000700000000000000"/>
      <p:regular r:id="rId37"/>
    </p:embeddedFont>
    <p:embeddedFont>
      <p:font typeface="Barlow Semi-Bold Italics" charset="1" panose="00000700000000000000"/>
      <p:regular r:id="rId38"/>
    </p:embeddedFont>
    <p:embeddedFont>
      <p:font typeface="Barlow Ultra-Bold" charset="1" panose="00000900000000000000"/>
      <p:regular r:id="rId39"/>
    </p:embeddedFont>
    <p:embeddedFont>
      <p:font typeface="Barlow Ultra-Bold Italics" charset="1" panose="00000900000000000000"/>
      <p:regular r:id="rId40"/>
    </p:embeddedFont>
    <p:embeddedFont>
      <p:font typeface="Barlow Heavy" charset="1" panose="00000A00000000000000"/>
      <p:regular r:id="rId41"/>
    </p:embeddedFont>
    <p:embeddedFont>
      <p:font typeface="Barlow Heavy Italics" charset="1" panose="00000A00000000000000"/>
      <p:regular r:id="rId42"/>
    </p:embeddedFont>
    <p:embeddedFont>
      <p:font typeface="Open Sans" charset="1" panose="020B0606030504020204"/>
      <p:regular r:id="rId43"/>
    </p:embeddedFont>
    <p:embeddedFont>
      <p:font typeface="Open Sans Bold" charset="1" panose="020B0806030504020204"/>
      <p:regular r:id="rId44"/>
    </p:embeddedFont>
    <p:embeddedFont>
      <p:font typeface="Open Sans Italics" charset="1" panose="020B0606030504020204"/>
      <p:regular r:id="rId45"/>
    </p:embeddedFont>
    <p:embeddedFont>
      <p:font typeface="Open Sans Bold Italics" charset="1" panose="020B0806030504020204"/>
      <p:regular r:id="rId46"/>
    </p:embeddedFont>
    <p:embeddedFont>
      <p:font typeface="Open Sans Light" charset="1" panose="020B0306030504020204"/>
      <p:regular r:id="rId47"/>
    </p:embeddedFont>
    <p:embeddedFont>
      <p:font typeface="Open Sans Light Italics" charset="1" panose="020B0306030504020204"/>
      <p:regular r:id="rId48"/>
    </p:embeddedFont>
    <p:embeddedFont>
      <p:font typeface="Open Sans Ultra-Bold" charset="1" panose="00000000000000000000"/>
      <p:regular r:id="rId49"/>
    </p:embeddedFont>
    <p:embeddedFont>
      <p:font typeface="Open Sans Ultra-Bold Italics" charset="1" panose="00000000000000000000"/>
      <p:regular r:id="rId50"/>
    </p:embeddedFont>
    <p:embeddedFont>
      <p:font typeface="Montserrat" charset="1" panose="00000500000000000000"/>
      <p:regular r:id="rId51"/>
    </p:embeddedFont>
    <p:embeddedFont>
      <p:font typeface="Montserrat Bold" charset="1" panose="00000800000000000000"/>
      <p:regular r:id="rId52"/>
    </p:embeddedFont>
    <p:embeddedFont>
      <p:font typeface="Montserrat Italics" charset="1" panose="00000500000000000000"/>
      <p:regular r:id="rId53"/>
    </p:embeddedFont>
    <p:embeddedFont>
      <p:font typeface="Montserrat Bold Italics" charset="1" panose="00000800000000000000"/>
      <p:regular r:id="rId54"/>
    </p:embeddedFont>
    <p:embeddedFont>
      <p:font typeface="Montserrat Thin" charset="1" panose="00000300000000000000"/>
      <p:regular r:id="rId55"/>
    </p:embeddedFont>
    <p:embeddedFont>
      <p:font typeface="Montserrat Thin Italics" charset="1" panose="00000300000000000000"/>
      <p:regular r:id="rId56"/>
    </p:embeddedFont>
    <p:embeddedFont>
      <p:font typeface="Montserrat Extra-Light" charset="1" panose="00000300000000000000"/>
      <p:regular r:id="rId57"/>
    </p:embeddedFont>
    <p:embeddedFont>
      <p:font typeface="Montserrat Extra-Light Italics" charset="1" panose="00000300000000000000"/>
      <p:regular r:id="rId58"/>
    </p:embeddedFont>
    <p:embeddedFont>
      <p:font typeface="Montserrat Light" charset="1" panose="00000400000000000000"/>
      <p:regular r:id="rId59"/>
    </p:embeddedFont>
    <p:embeddedFont>
      <p:font typeface="Montserrat Light Italics" charset="1" panose="00000400000000000000"/>
      <p:regular r:id="rId60"/>
    </p:embeddedFont>
    <p:embeddedFont>
      <p:font typeface="Montserrat Medium" charset="1" panose="00000600000000000000"/>
      <p:regular r:id="rId61"/>
    </p:embeddedFont>
    <p:embeddedFont>
      <p:font typeface="Montserrat Medium Italics" charset="1" panose="00000600000000000000"/>
      <p:regular r:id="rId62"/>
    </p:embeddedFont>
    <p:embeddedFont>
      <p:font typeface="Montserrat Semi-Bold" charset="1" panose="00000700000000000000"/>
      <p:regular r:id="rId63"/>
    </p:embeddedFont>
    <p:embeddedFont>
      <p:font typeface="Montserrat Semi-Bold Italics" charset="1" panose="00000700000000000000"/>
      <p:regular r:id="rId64"/>
    </p:embeddedFont>
    <p:embeddedFont>
      <p:font typeface="Montserrat Ultra-Bold" charset="1" panose="00000900000000000000"/>
      <p:regular r:id="rId65"/>
    </p:embeddedFont>
    <p:embeddedFont>
      <p:font typeface="Montserrat Ultra-Bold Italics" charset="1" panose="00000900000000000000"/>
      <p:regular r:id="rId66"/>
    </p:embeddedFont>
    <p:embeddedFont>
      <p:font typeface="Montserrat Heavy" charset="1" panose="00000A00000000000000"/>
      <p:regular r:id="rId67"/>
    </p:embeddedFont>
    <p:embeddedFont>
      <p:font typeface="Montserrat Heavy Italics" charset="1" panose="00000A0000000000000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slides/slide1.xml" Type="http://schemas.openxmlformats.org/officeDocument/2006/relationships/slide"/><Relationship Id="rId7" Target="fonts/font7.fntdata" Type="http://schemas.openxmlformats.org/officeDocument/2006/relationships/font"/><Relationship Id="rId70" Target="slides/slide2.xml" Type="http://schemas.openxmlformats.org/officeDocument/2006/relationships/slide"/><Relationship Id="rId71" Target="slides/slide3.xml" Type="http://schemas.openxmlformats.org/officeDocument/2006/relationships/slide"/><Relationship Id="rId72" Target="slides/slide4.xml" Type="http://schemas.openxmlformats.org/officeDocument/2006/relationships/slide"/><Relationship Id="rId73" Target="slides/slide5.xml" Type="http://schemas.openxmlformats.org/officeDocument/2006/relationships/slide"/><Relationship Id="rId74" Target="slides/slide6.xml" Type="http://schemas.openxmlformats.org/officeDocument/2006/relationships/slide"/><Relationship Id="rId75" Target="slides/slide7.xml" Type="http://schemas.openxmlformats.org/officeDocument/2006/relationships/slide"/><Relationship Id="rId76" Target="slides/slide8.xml" Type="http://schemas.openxmlformats.org/officeDocument/2006/relationships/slide"/><Relationship Id="rId77" Target="slides/slide9.xml" Type="http://schemas.openxmlformats.org/officeDocument/2006/relationships/slide"/><Relationship Id="rId78" Target="slides/slide10.xml" Type="http://schemas.openxmlformats.org/officeDocument/2006/relationships/slide"/><Relationship Id="rId79" Target="slides/slide11.xml" Type="http://schemas.openxmlformats.org/officeDocument/2006/relationships/slide"/><Relationship Id="rId8" Target="fonts/font8.fntdata" Type="http://schemas.openxmlformats.org/officeDocument/2006/relationships/font"/><Relationship Id="rId80" Target="slides/slide12.xml" Type="http://schemas.openxmlformats.org/officeDocument/2006/relationships/slide"/><Relationship Id="rId81" Target="slides/slide13.xml" Type="http://schemas.openxmlformats.org/officeDocument/2006/relationships/slide"/><Relationship Id="rId82" Target="slides/slide14.xml" Type="http://schemas.openxmlformats.org/officeDocument/2006/relationships/slide"/><Relationship Id="rId83" Target="slides/slide15.xml" Type="http://schemas.openxmlformats.org/officeDocument/2006/relationships/slide"/><Relationship Id="rId84" Target="slides/slide16.xml" Type="http://schemas.openxmlformats.org/officeDocument/2006/relationships/slide"/><Relationship Id="rId85" Target="slides/slide17.xml" Type="http://schemas.openxmlformats.org/officeDocument/2006/relationships/slide"/><Relationship Id="rId86" Target="slides/slide18.xml" Type="http://schemas.openxmlformats.org/officeDocument/2006/relationships/slide"/><Relationship Id="rId87" Target="slides/slide19.xml" Type="http://schemas.openxmlformats.org/officeDocument/2006/relationships/slide"/><Relationship Id="rId88" Target="slides/slide20.xml" Type="http://schemas.openxmlformats.org/officeDocument/2006/relationships/slide"/><Relationship Id="rId89" Target="slides/slide21.xml" Type="http://schemas.openxmlformats.org/officeDocument/2006/relationships/slide"/><Relationship Id="rId9" Target="fonts/font9.fntdata" Type="http://schemas.openxmlformats.org/officeDocument/2006/relationships/font"/><Relationship Id="rId90" Target="slides/slide22.xml" Type="http://schemas.openxmlformats.org/officeDocument/2006/relationships/slide"/><Relationship Id="rId91" Target="slides/slide23.xml" Type="http://schemas.openxmlformats.org/officeDocument/2006/relationships/slide"/><Relationship Id="rId92" Target="slides/slide24.xml" Type="http://schemas.openxmlformats.org/officeDocument/2006/relationships/slide"/><Relationship Id="rId93" Target="slides/slide25.xml" Type="http://schemas.openxmlformats.org/officeDocument/2006/relationships/slide"/><Relationship Id="rId94" Target="slides/slide26.xml" Type="http://schemas.openxmlformats.org/officeDocument/2006/relationships/slide"/><Relationship Id="rId95" Target="slides/slide27.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35.png" Type="http://schemas.openxmlformats.org/officeDocument/2006/relationships/image"/><Relationship Id="rId7" Target="../media/image3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4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4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43.jpeg" Type="http://schemas.openxmlformats.org/officeDocument/2006/relationships/image"/><Relationship Id="rId5" Target="../media/image44.png" Type="http://schemas.openxmlformats.org/officeDocument/2006/relationships/image"/><Relationship Id="rId6" Target="../media/image45.jpeg" Type="http://schemas.openxmlformats.org/officeDocument/2006/relationships/image"/><Relationship Id="rId7" Target="../media/image46.jpeg" Type="http://schemas.openxmlformats.org/officeDocument/2006/relationships/image"/><Relationship Id="rId8" Target="../media/image4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48.png" Type="http://schemas.openxmlformats.org/officeDocument/2006/relationships/image"/><Relationship Id="rId5" Target="../media/image49.png" Type="http://schemas.openxmlformats.org/officeDocument/2006/relationships/image"/><Relationship Id="rId6" Target="../media/image47.png" Type="http://schemas.openxmlformats.org/officeDocument/2006/relationships/image"/><Relationship Id="rId7" Target="../media/image50.pn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8.png" Type="http://schemas.openxmlformats.org/officeDocument/2006/relationships/image"/><Relationship Id="rId2" Target="../media/image3.png" Type="http://schemas.openxmlformats.org/officeDocument/2006/relationships/image"/><Relationship Id="rId3" Target="../media/image4.sv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media/image55.png" Type="http://schemas.openxmlformats.org/officeDocument/2006/relationships/image"/><Relationship Id="rId7" Target="../media/image47.png" Type="http://schemas.openxmlformats.org/officeDocument/2006/relationships/image"/><Relationship Id="rId8" Target="../media/image56.png" Type="http://schemas.openxmlformats.org/officeDocument/2006/relationships/image"/><Relationship Id="rId9" Target="../media/image5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59.png" Type="http://schemas.openxmlformats.org/officeDocument/2006/relationships/image"/><Relationship Id="rId5" Target="../media/image60.png" Type="http://schemas.openxmlformats.org/officeDocument/2006/relationships/image"/><Relationship Id="rId6" Target="../media/image61.png" Type="http://schemas.openxmlformats.org/officeDocument/2006/relationships/image"/><Relationship Id="rId7" Target="../media/image47.png" Type="http://schemas.openxmlformats.org/officeDocument/2006/relationships/image"/><Relationship Id="rId8" Target="../media/image62.png" Type="http://schemas.openxmlformats.org/officeDocument/2006/relationships/image"/><Relationship Id="rId9" Target="../media/image63.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64.png" Type="http://schemas.openxmlformats.org/officeDocument/2006/relationships/image"/><Relationship Id="rId5" Target="../media/image65.jpeg" Type="http://schemas.openxmlformats.org/officeDocument/2006/relationships/image"/><Relationship Id="rId6" Target="../media/image47.png" Type="http://schemas.openxmlformats.org/officeDocument/2006/relationships/image"/><Relationship Id="rId7" Target="../media/image66.png" Type="http://schemas.openxmlformats.org/officeDocument/2006/relationships/image"/><Relationship Id="rId8" Target="../media/image67.png" Type="http://schemas.openxmlformats.org/officeDocument/2006/relationships/image"/><Relationship Id="rId9" Target="../media/image68.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69.png" Type="http://schemas.openxmlformats.org/officeDocument/2006/relationships/image"/><Relationship Id="rId5" Target="../media/image70.png" Type="http://schemas.openxmlformats.org/officeDocument/2006/relationships/image"/><Relationship Id="rId6" Target="../media/image71.png" Type="http://schemas.openxmlformats.org/officeDocument/2006/relationships/image"/><Relationship Id="rId7" Target="../media/image72.png" Type="http://schemas.openxmlformats.org/officeDocument/2006/relationships/image"/><Relationship Id="rId8" Target="../media/image73.jpeg" Type="http://schemas.openxmlformats.org/officeDocument/2006/relationships/image"/><Relationship Id="rId9" Target="../media/image4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74.png" Type="http://schemas.openxmlformats.org/officeDocument/2006/relationships/image"/><Relationship Id="rId5" Target="../media/image75.png" Type="http://schemas.openxmlformats.org/officeDocument/2006/relationships/image"/><Relationship Id="rId6" Target="../media/image76.jpeg" Type="http://schemas.openxmlformats.org/officeDocument/2006/relationships/image"/><Relationship Id="rId7" Target="../media/image4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77.png" Type="http://schemas.openxmlformats.org/officeDocument/2006/relationships/image"/><Relationship Id="rId5" Target="../media/image78.png" Type="http://schemas.openxmlformats.org/officeDocument/2006/relationships/image"/><Relationship Id="rId6" Target="../media/image79.png" Type="http://schemas.openxmlformats.org/officeDocument/2006/relationships/image"/><Relationship Id="rId7" Target="../media/image80.png" Type="http://schemas.openxmlformats.org/officeDocument/2006/relationships/image"/><Relationship Id="rId8" Target="../media/image47.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81.png" Type="http://schemas.openxmlformats.org/officeDocument/2006/relationships/image"/><Relationship Id="rId5" Target="../media/image82.png" Type="http://schemas.openxmlformats.org/officeDocument/2006/relationships/image"/><Relationship Id="rId6" Target="../media/image47.png" Type="http://schemas.openxmlformats.org/officeDocument/2006/relationships/image"/><Relationship Id="rId7" Target="../media/image83.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84.png" Type="http://schemas.openxmlformats.org/officeDocument/2006/relationships/image"/><Relationship Id="rId5" Target="../media/image85.png" Type="http://schemas.openxmlformats.org/officeDocument/2006/relationships/image"/><Relationship Id="rId6" Target="../media/image86.png" Type="http://schemas.openxmlformats.org/officeDocument/2006/relationships/image"/><Relationship Id="rId7" Target="../media/image87.png" Type="http://schemas.openxmlformats.org/officeDocument/2006/relationships/image"/><Relationship Id="rId8" Target="../media/image88.png" Type="http://schemas.openxmlformats.org/officeDocument/2006/relationships/image"/><Relationship Id="rId9" Target="../media/image4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89.jpeg" Type="http://schemas.openxmlformats.org/officeDocument/2006/relationships/image"/><Relationship Id="rId5" Target="../media/image90.jpeg" Type="http://schemas.openxmlformats.org/officeDocument/2006/relationships/image"/><Relationship Id="rId6" Target="../media/image91.jpeg" Type="http://schemas.openxmlformats.org/officeDocument/2006/relationships/image"/><Relationship Id="rId7" Target="../media/image92.jpeg" Type="http://schemas.openxmlformats.org/officeDocument/2006/relationships/image"/><Relationship Id="rId8" Target="../media/image46.jpeg" Type="http://schemas.openxmlformats.org/officeDocument/2006/relationships/image"/><Relationship Id="rId9" Target="../media/image47.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7.png" Type="http://schemas.openxmlformats.org/officeDocument/2006/relationships/image"/><Relationship Id="rId11" Target="../media/image98.svg" Type="http://schemas.openxmlformats.org/officeDocument/2006/relationships/image"/><Relationship Id="rId12" Target="https://www.lafabriqueduchangement.events/la-fabrique-du-changement-nantes-2-2/billetterie-2/" TargetMode="External" Type="http://schemas.openxmlformats.org/officeDocument/2006/relationships/hyperlink"/><Relationship Id="rId13" Target="https://www.lafabriqueduchangement.events/la-fabrique-du-changement-nantes-2-2/billetterie-2/" TargetMode="External" Type="http://schemas.openxmlformats.org/officeDocument/2006/relationships/hyperlink"/><Relationship Id="rId14" Target="https://www.lafabriqueduchangement.events/namur/billetterie-namur/" TargetMode="External" Type="http://schemas.openxmlformats.org/officeDocument/2006/relationships/hyperlink"/><Relationship Id="rId15" Target="../media/image99.png" Type="http://schemas.openxmlformats.org/officeDocument/2006/relationships/image"/><Relationship Id="rId16" Target="../media/image100.png" Type="http://schemas.openxmlformats.org/officeDocument/2006/relationships/image"/><Relationship Id="rId17" Target="../media/image3.png" Type="http://schemas.openxmlformats.org/officeDocument/2006/relationships/image"/><Relationship Id="rId18" Target="../media/image4.svg" Type="http://schemas.openxmlformats.org/officeDocument/2006/relationships/image"/><Relationship Id="rId19" Target="../media/image101.png" Type="http://schemas.openxmlformats.org/officeDocument/2006/relationships/image"/><Relationship Id="rId2" Target="../media/image93.png" Type="http://schemas.openxmlformats.org/officeDocument/2006/relationships/image"/><Relationship Id="rId20" Target="http://www.capinfini.be" TargetMode="External" Type="http://schemas.openxmlformats.org/officeDocument/2006/relationships/hyperlink"/><Relationship Id="rId21" Target="https://www.linkedin.com/company/13013859/admin/feed/posts/" TargetMode="External" Type="http://schemas.openxmlformats.org/officeDocument/2006/relationships/hyperlink"/><Relationship Id="rId22" Target="http://www.capinfini.be" TargetMode="External" Type="http://schemas.openxmlformats.org/officeDocument/2006/relationships/hyperlink"/><Relationship Id="rId23" Target="mailto:info@lafabnamur.be" TargetMode="External" Type="http://schemas.openxmlformats.org/officeDocument/2006/relationships/hyperlink"/><Relationship Id="rId24" Target="mailto:yannic.delande@capinfini.be" TargetMode="External" Type="http://schemas.openxmlformats.org/officeDocument/2006/relationships/hyperlink"/><Relationship Id="rId25" Target="mailto:laetitia.gerard@capinfini.be" TargetMode="External" Type="http://schemas.openxmlformats.org/officeDocument/2006/relationships/hyperlink"/><Relationship Id="rId26" Target="mailto:laurence.seghin@capinfini.be" TargetMode="External" Type="http://schemas.openxmlformats.org/officeDocument/2006/relationships/hyperlink"/><Relationship Id="rId3" Target="../media/image94.svg" Type="http://schemas.openxmlformats.org/officeDocument/2006/relationships/image"/><Relationship Id="rId4" Target="http://www.capinfini.be" TargetMode="External" Type="http://schemas.openxmlformats.org/officeDocument/2006/relationships/hyperlink"/><Relationship Id="rId5" Target="https://www.linkedin.com/company/13013859/admin/feed/posts/" TargetMode="External" Type="http://schemas.openxmlformats.org/officeDocument/2006/relationships/hyperlink"/><Relationship Id="rId6" Target="../media/image95.png" Type="http://schemas.openxmlformats.org/officeDocument/2006/relationships/image"/><Relationship Id="rId7" Target="../media/image96.svg" Type="http://schemas.openxmlformats.org/officeDocument/2006/relationships/image"/><Relationship Id="rId8" Target="https://www.linkedin.com/company/13013859/admin/feed/posts/" TargetMode="External" Type="http://schemas.openxmlformats.org/officeDocument/2006/relationships/hyperlink"/><Relationship Id="rId9" Target="https://www.lafabriqueduchangement.events/namur/billetterie-namur/"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png" Type="http://schemas.openxmlformats.org/officeDocument/2006/relationships/image"/><Relationship Id="rId11" Target="../media/image109.png" Type="http://schemas.openxmlformats.org/officeDocument/2006/relationships/image"/><Relationship Id="rId12" Target="../media/image110.png" Type="http://schemas.openxmlformats.org/officeDocument/2006/relationships/image"/><Relationship Id="rId13" Target="../media/image111.png" Type="http://schemas.openxmlformats.org/officeDocument/2006/relationships/image"/><Relationship Id="rId14" Target="../media/image112.png" Type="http://schemas.openxmlformats.org/officeDocument/2006/relationships/image"/><Relationship Id="rId2" Target="../media/image102.png" Type="http://schemas.openxmlformats.org/officeDocument/2006/relationships/image"/><Relationship Id="rId3" Target="../media/image103.svg" Type="http://schemas.openxmlformats.org/officeDocument/2006/relationships/image"/><Relationship Id="rId4" Target="../media/image104.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media/image105.png" Type="http://schemas.openxmlformats.org/officeDocument/2006/relationships/image"/><Relationship Id="rId8" Target="../media/image106.svg" Type="http://schemas.openxmlformats.org/officeDocument/2006/relationships/image"/><Relationship Id="rId9" Target="../media/image107.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png" Type="http://schemas.openxmlformats.org/officeDocument/2006/relationships/image"/><Relationship Id="rId11" Target="../media/image6.svg" Type="http://schemas.openxmlformats.org/officeDocument/2006/relationships/image"/><Relationship Id="rId12" Target="../media/image16.png" Type="http://schemas.openxmlformats.org/officeDocument/2006/relationships/image"/><Relationship Id="rId2" Target="../media/image3.png" Type="http://schemas.openxmlformats.org/officeDocument/2006/relationships/image"/><Relationship Id="rId3" Target="../media/image4.svg" Type="http://schemas.openxmlformats.org/officeDocument/2006/relationships/image"/><Relationship Id="rId4" Target="../media/image12.jpe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 Id="rId7" Target="../media/image15.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jpeg" Type="http://schemas.openxmlformats.org/officeDocument/2006/relationships/image"/><Relationship Id="rId11" Target="../media/image25.jpeg" Type="http://schemas.openxmlformats.org/officeDocument/2006/relationships/image"/><Relationship Id="rId2" Target="../media/image3.png" Type="http://schemas.openxmlformats.org/officeDocument/2006/relationships/image"/><Relationship Id="rId3" Target="../media/image4.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 Id="rId8" Target="../media/image22.png" Type="http://schemas.openxmlformats.org/officeDocument/2006/relationships/image"/><Relationship Id="rId9" Target="../media/image2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svg" Type="http://schemas.openxmlformats.org/officeDocument/2006/relationships/image"/><Relationship Id="rId11" Target="../media/image32.png" Type="http://schemas.openxmlformats.org/officeDocument/2006/relationships/image"/><Relationship Id="rId2" Target="../media/image26.png" Type="http://schemas.openxmlformats.org/officeDocument/2006/relationships/image"/><Relationship Id="rId3" Target="../media/image27.png" Type="http://schemas.openxmlformats.org/officeDocument/2006/relationships/image"/><Relationship Id="rId4" Target="../media/image28.png" Type="http://schemas.openxmlformats.org/officeDocument/2006/relationships/image"/><Relationship Id="rId5" Target="../media/image29.jpeg" Type="http://schemas.openxmlformats.org/officeDocument/2006/relationships/image"/><Relationship Id="rId6" Target="../media/image30.png" Type="http://schemas.openxmlformats.org/officeDocument/2006/relationships/image"/><Relationship Id="rId7" Target="../media/image3.png" Type="http://schemas.openxmlformats.org/officeDocument/2006/relationships/image"/><Relationship Id="rId8" Target="../media/image4.svg" Type="http://schemas.openxmlformats.org/officeDocument/2006/relationships/image"/><Relationship Id="rId9" Target="../media/image1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A9CE"/>
        </a:solidFill>
      </p:bgPr>
    </p:bg>
    <p:spTree>
      <p:nvGrpSpPr>
        <p:cNvPr id="1" name=""/>
        <p:cNvGrpSpPr/>
        <p:nvPr/>
      </p:nvGrpSpPr>
      <p:grpSpPr>
        <a:xfrm>
          <a:off x="0" y="0"/>
          <a:ext cx="0" cy="0"/>
          <a:chOff x="0" y="0"/>
          <a:chExt cx="0" cy="0"/>
        </a:xfrm>
      </p:grpSpPr>
      <p:grpSp>
        <p:nvGrpSpPr>
          <p:cNvPr name="Group 2" id="2"/>
          <p:cNvGrpSpPr/>
          <p:nvPr/>
        </p:nvGrpSpPr>
        <p:grpSpPr>
          <a:xfrm rot="0">
            <a:off x="-2498129" y="5903953"/>
            <a:ext cx="3086100" cy="1379742"/>
            <a:chOff x="0" y="0"/>
            <a:chExt cx="812800" cy="363389"/>
          </a:xfrm>
        </p:grpSpPr>
        <p:sp>
          <p:nvSpPr>
            <p:cNvPr name="Freeform 3" id="3"/>
            <p:cNvSpPr/>
            <p:nvPr/>
          </p:nvSpPr>
          <p:spPr>
            <a:xfrm flipH="false" flipV="false" rot="0">
              <a:off x="0" y="0"/>
              <a:ext cx="812800" cy="363389"/>
            </a:xfrm>
            <a:custGeom>
              <a:avLst/>
              <a:gdLst/>
              <a:ahLst/>
              <a:cxnLst/>
              <a:rect r="r" b="b" t="t" l="l"/>
              <a:pathLst>
                <a:path h="363389" w="812800">
                  <a:moveTo>
                    <a:pt x="0" y="0"/>
                  </a:moveTo>
                  <a:lnTo>
                    <a:pt x="812800" y="0"/>
                  </a:lnTo>
                  <a:lnTo>
                    <a:pt x="812800" y="363389"/>
                  </a:lnTo>
                  <a:lnTo>
                    <a:pt x="0" y="363389"/>
                  </a:lnTo>
                  <a:close/>
                </a:path>
              </a:pathLst>
            </a:custGeom>
            <a:solidFill>
              <a:srgbClr val="FFFFFF"/>
            </a:solidFill>
          </p:spPr>
        </p:sp>
        <p:sp>
          <p:nvSpPr>
            <p:cNvPr name="TextBox 4" id="4"/>
            <p:cNvSpPr txBox="true"/>
            <p:nvPr/>
          </p:nvSpPr>
          <p:spPr>
            <a:xfrm>
              <a:off x="0" y="-38100"/>
              <a:ext cx="812800" cy="401489"/>
            </a:xfrm>
            <a:prstGeom prst="rect">
              <a:avLst/>
            </a:prstGeom>
          </p:spPr>
          <p:txBody>
            <a:bodyPr anchor="ctr" rtlCol="false" tIns="59377" lIns="59377" bIns="59377" rIns="59377"/>
            <a:lstStyle/>
            <a:p>
              <a:pPr algn="ctr">
                <a:lnSpc>
                  <a:spcPts val="2781"/>
                </a:lnSpc>
                <a:spcBef>
                  <a:spcPct val="0"/>
                </a:spcBef>
              </a:pPr>
            </a:p>
          </p:txBody>
        </p:sp>
      </p:grpSp>
      <p:grpSp>
        <p:nvGrpSpPr>
          <p:cNvPr name="Group 5" id="5"/>
          <p:cNvGrpSpPr/>
          <p:nvPr/>
        </p:nvGrpSpPr>
        <p:grpSpPr>
          <a:xfrm rot="0">
            <a:off x="-2498129" y="7783747"/>
            <a:ext cx="3086100" cy="2039587"/>
            <a:chOff x="0" y="0"/>
            <a:chExt cx="812800" cy="537175"/>
          </a:xfrm>
        </p:grpSpPr>
        <p:sp>
          <p:nvSpPr>
            <p:cNvPr name="Freeform 6" id="6"/>
            <p:cNvSpPr/>
            <p:nvPr/>
          </p:nvSpPr>
          <p:spPr>
            <a:xfrm flipH="false" flipV="false" rot="0">
              <a:off x="0" y="0"/>
              <a:ext cx="812800" cy="537175"/>
            </a:xfrm>
            <a:custGeom>
              <a:avLst/>
              <a:gdLst/>
              <a:ahLst/>
              <a:cxnLst/>
              <a:rect r="r" b="b" t="t" l="l"/>
              <a:pathLst>
                <a:path h="537175" w="812800">
                  <a:moveTo>
                    <a:pt x="0" y="0"/>
                  </a:moveTo>
                  <a:lnTo>
                    <a:pt x="812800" y="0"/>
                  </a:lnTo>
                  <a:lnTo>
                    <a:pt x="812800" y="537175"/>
                  </a:lnTo>
                  <a:lnTo>
                    <a:pt x="0" y="537175"/>
                  </a:lnTo>
                  <a:close/>
                </a:path>
              </a:pathLst>
            </a:custGeom>
            <a:solidFill>
              <a:srgbClr val="002A5E"/>
            </a:solidFill>
          </p:spPr>
        </p:sp>
        <p:sp>
          <p:nvSpPr>
            <p:cNvPr name="TextBox 7" id="7"/>
            <p:cNvSpPr txBox="true"/>
            <p:nvPr/>
          </p:nvSpPr>
          <p:spPr>
            <a:xfrm>
              <a:off x="0" y="-38100"/>
              <a:ext cx="812800" cy="575275"/>
            </a:xfrm>
            <a:prstGeom prst="rect">
              <a:avLst/>
            </a:prstGeom>
          </p:spPr>
          <p:txBody>
            <a:bodyPr anchor="ctr" rtlCol="false" tIns="59377" lIns="59377" bIns="59377" rIns="59377"/>
            <a:lstStyle/>
            <a:p>
              <a:pPr algn="ctr">
                <a:lnSpc>
                  <a:spcPts val="2781"/>
                </a:lnSpc>
                <a:spcBef>
                  <a:spcPct val="0"/>
                </a:spcBef>
              </a:pPr>
            </a:p>
          </p:txBody>
        </p:sp>
      </p:grpSp>
      <p:grpSp>
        <p:nvGrpSpPr>
          <p:cNvPr name="Group 8" id="8"/>
          <p:cNvGrpSpPr/>
          <p:nvPr/>
        </p:nvGrpSpPr>
        <p:grpSpPr>
          <a:xfrm rot="0">
            <a:off x="10275790" y="-1706004"/>
            <a:ext cx="14363385" cy="12400193"/>
            <a:chOff x="0" y="0"/>
            <a:chExt cx="19151180" cy="16533590"/>
          </a:xfrm>
        </p:grpSpPr>
        <p:sp>
          <p:nvSpPr>
            <p:cNvPr name="Freeform 9" id="9"/>
            <p:cNvSpPr/>
            <p:nvPr/>
          </p:nvSpPr>
          <p:spPr>
            <a:xfrm flipH="false" flipV="false" rot="0">
              <a:off x="2235297" y="2904484"/>
              <a:ext cx="16330358" cy="12472311"/>
            </a:xfrm>
            <a:custGeom>
              <a:avLst/>
              <a:gdLst/>
              <a:ahLst/>
              <a:cxnLst/>
              <a:rect r="r" b="b" t="t" l="l"/>
              <a:pathLst>
                <a:path h="12472311" w="16330358">
                  <a:moveTo>
                    <a:pt x="0" y="0"/>
                  </a:moveTo>
                  <a:lnTo>
                    <a:pt x="16330358" y="0"/>
                  </a:lnTo>
                  <a:lnTo>
                    <a:pt x="16330358" y="12472311"/>
                  </a:lnTo>
                  <a:lnTo>
                    <a:pt x="0" y="12472311"/>
                  </a:lnTo>
                  <a:lnTo>
                    <a:pt x="0" y="0"/>
                  </a:lnTo>
                  <a:close/>
                </a:path>
              </a:pathLst>
            </a:custGeom>
            <a:blipFill>
              <a:blip r:embed="rId2"/>
              <a:stretch>
                <a:fillRect l="0" t="0" r="0" b="0"/>
              </a:stretch>
            </a:blipFill>
          </p:spPr>
        </p:sp>
        <p:sp>
          <p:nvSpPr>
            <p:cNvPr name="Freeform 10" id="10"/>
            <p:cNvSpPr/>
            <p:nvPr/>
          </p:nvSpPr>
          <p:spPr>
            <a:xfrm flipH="false" flipV="false" rot="0">
              <a:off x="0" y="0"/>
              <a:ext cx="19151180" cy="16533590"/>
            </a:xfrm>
            <a:custGeom>
              <a:avLst/>
              <a:gdLst/>
              <a:ahLst/>
              <a:cxnLst/>
              <a:rect r="r" b="b" t="t" l="l"/>
              <a:pathLst>
                <a:path h="16533590" w="19151180">
                  <a:moveTo>
                    <a:pt x="0" y="0"/>
                  </a:moveTo>
                  <a:lnTo>
                    <a:pt x="19151180" y="0"/>
                  </a:lnTo>
                  <a:lnTo>
                    <a:pt x="19151180" y="16533590"/>
                  </a:lnTo>
                  <a:lnTo>
                    <a:pt x="0" y="16533590"/>
                  </a:lnTo>
                  <a:lnTo>
                    <a:pt x="0" y="0"/>
                  </a:lnTo>
                  <a:close/>
                </a:path>
              </a:pathLst>
            </a:custGeom>
            <a:blipFill>
              <a:blip r:embed="rId3"/>
              <a:stretch>
                <a:fillRect l="-5798" t="-1795" r="-7555" b="-5608"/>
              </a:stretch>
            </a:blipFill>
          </p:spPr>
        </p:sp>
      </p:grpSp>
      <p:sp>
        <p:nvSpPr>
          <p:cNvPr name="TextBox 11" id="11"/>
          <p:cNvSpPr txBox="true"/>
          <p:nvPr/>
        </p:nvSpPr>
        <p:spPr>
          <a:xfrm rot="0">
            <a:off x="766101" y="4278608"/>
            <a:ext cx="13290645" cy="864892"/>
          </a:xfrm>
          <a:prstGeom prst="rect">
            <a:avLst/>
          </a:prstGeom>
        </p:spPr>
        <p:txBody>
          <a:bodyPr anchor="t" rtlCol="false" tIns="0" lIns="0" bIns="0" rIns="0">
            <a:spAutoFit/>
          </a:bodyPr>
          <a:lstStyle/>
          <a:p>
            <a:pPr>
              <a:lnSpc>
                <a:spcPts val="6041"/>
              </a:lnSpc>
            </a:pPr>
            <a:r>
              <a:rPr lang="en-US" sz="7458">
                <a:solidFill>
                  <a:srgbClr val="002A5E"/>
                </a:solidFill>
                <a:latin typeface="Madelyn"/>
              </a:rPr>
              <a:t>Le festival professionnel des transformations positives</a:t>
            </a:r>
          </a:p>
        </p:txBody>
      </p:sp>
      <p:sp>
        <p:nvSpPr>
          <p:cNvPr name="TextBox 12" id="12"/>
          <p:cNvSpPr txBox="true"/>
          <p:nvPr/>
        </p:nvSpPr>
        <p:spPr>
          <a:xfrm rot="0">
            <a:off x="792632" y="7811762"/>
            <a:ext cx="9638545" cy="1716834"/>
          </a:xfrm>
          <a:prstGeom prst="rect">
            <a:avLst/>
          </a:prstGeom>
        </p:spPr>
        <p:txBody>
          <a:bodyPr anchor="t" rtlCol="false" tIns="0" lIns="0" bIns="0" rIns="0">
            <a:spAutoFit/>
          </a:bodyPr>
          <a:lstStyle/>
          <a:p>
            <a:pPr>
              <a:lnSpc>
                <a:spcPts val="4183"/>
              </a:lnSpc>
            </a:pPr>
            <a:r>
              <a:rPr lang="en-US" sz="4183" spc="476">
                <a:solidFill>
                  <a:srgbClr val="002A5E"/>
                </a:solidFill>
                <a:latin typeface="Barlow Condensed Bold"/>
              </a:rPr>
              <a:t>6 JUIN 2024</a:t>
            </a:r>
          </a:p>
          <a:p>
            <a:pPr>
              <a:lnSpc>
                <a:spcPts val="4183"/>
              </a:lnSpc>
            </a:pPr>
            <a:r>
              <a:rPr lang="en-US" sz="4183" spc="476">
                <a:solidFill>
                  <a:srgbClr val="002A5E"/>
                </a:solidFill>
                <a:latin typeface="Barlow Condensed Bold"/>
              </a:rPr>
              <a:t>NAMUR</a:t>
            </a:r>
          </a:p>
          <a:p>
            <a:pPr>
              <a:lnSpc>
                <a:spcPts val="5000"/>
              </a:lnSpc>
            </a:pPr>
            <a:r>
              <a:rPr lang="en-US" sz="5000" spc="570">
                <a:solidFill>
                  <a:srgbClr val="002A5E"/>
                </a:solidFill>
                <a:latin typeface="Barlow Condensed Bold"/>
              </a:rPr>
              <a:t>Aérodrome de TEMPLOUX</a:t>
            </a:r>
          </a:p>
        </p:txBody>
      </p:sp>
      <p:sp>
        <p:nvSpPr>
          <p:cNvPr name="TextBox 13" id="13"/>
          <p:cNvSpPr txBox="true"/>
          <p:nvPr/>
        </p:nvSpPr>
        <p:spPr>
          <a:xfrm rot="0">
            <a:off x="766101" y="602317"/>
            <a:ext cx="13010852" cy="3399554"/>
          </a:xfrm>
          <a:prstGeom prst="rect">
            <a:avLst/>
          </a:prstGeom>
        </p:spPr>
        <p:txBody>
          <a:bodyPr anchor="t" rtlCol="false" tIns="0" lIns="0" bIns="0" rIns="0">
            <a:spAutoFit/>
          </a:bodyPr>
          <a:lstStyle/>
          <a:p>
            <a:pPr>
              <a:lnSpc>
                <a:spcPts val="13090"/>
              </a:lnSpc>
            </a:pPr>
            <a:r>
              <a:rPr lang="en-US" sz="13090" spc="1885">
                <a:solidFill>
                  <a:srgbClr val="FFFFFF"/>
                </a:solidFill>
                <a:latin typeface="Barlow Condensed"/>
              </a:rPr>
              <a:t>LA </a:t>
            </a:r>
            <a:r>
              <a:rPr lang="en-US" sz="13090" spc="1885">
                <a:solidFill>
                  <a:srgbClr val="FFFFFF"/>
                </a:solidFill>
                <a:latin typeface="Barlow Condensed Bold"/>
              </a:rPr>
              <a:t>FABRIQUE</a:t>
            </a:r>
          </a:p>
          <a:p>
            <a:pPr>
              <a:lnSpc>
                <a:spcPts val="13090"/>
              </a:lnSpc>
            </a:pPr>
            <a:r>
              <a:rPr lang="en-US" sz="13090" spc="1885">
                <a:solidFill>
                  <a:srgbClr val="FFFFFF"/>
                </a:solidFill>
                <a:latin typeface="Barlow Condensed"/>
              </a:rPr>
              <a:t>DU </a:t>
            </a:r>
            <a:r>
              <a:rPr lang="en-US" sz="13090" spc="1885">
                <a:solidFill>
                  <a:srgbClr val="FFFFFF"/>
                </a:solidFill>
                <a:latin typeface="Barlow Condensed Bold"/>
              </a:rPr>
              <a:t>CHANGEMENT</a:t>
            </a:r>
          </a:p>
        </p:txBody>
      </p:sp>
      <p:sp>
        <p:nvSpPr>
          <p:cNvPr name="TextBox 14" id="14"/>
          <p:cNvSpPr txBox="true"/>
          <p:nvPr/>
        </p:nvSpPr>
        <p:spPr>
          <a:xfrm rot="0">
            <a:off x="792632" y="5999879"/>
            <a:ext cx="11695963" cy="1507095"/>
          </a:xfrm>
          <a:prstGeom prst="rect">
            <a:avLst/>
          </a:prstGeom>
        </p:spPr>
        <p:txBody>
          <a:bodyPr anchor="t" rtlCol="false" tIns="0" lIns="0" bIns="0" rIns="0">
            <a:spAutoFit/>
          </a:bodyPr>
          <a:lstStyle/>
          <a:p>
            <a:pPr>
              <a:lnSpc>
                <a:spcPts val="9668"/>
              </a:lnSpc>
            </a:pPr>
            <a:r>
              <a:rPr lang="en-US" sz="9668" spc="860">
                <a:solidFill>
                  <a:srgbClr val="FFFFFF"/>
                </a:solidFill>
                <a:latin typeface="Barlow Condensed"/>
              </a:rPr>
              <a:t>PROGRAMME</a:t>
            </a:r>
          </a:p>
          <a:p>
            <a:pPr>
              <a:lnSpc>
                <a:spcPts val="2499"/>
              </a:lnSpc>
            </a:pPr>
            <a:r>
              <a:rPr lang="en-US" sz="2499" spc="222">
                <a:solidFill>
                  <a:srgbClr val="FFFFFF"/>
                </a:solidFill>
                <a:latin typeface="Barlow Condensed"/>
              </a:rPr>
              <a:t>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557218" y="9427674"/>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Freeform 3" id="3"/>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002086" y="2952165"/>
            <a:ext cx="2486051" cy="2486041"/>
            <a:chOff x="0" y="0"/>
            <a:chExt cx="6350000" cy="6349975"/>
          </a:xfrm>
        </p:grpSpPr>
        <p:sp>
          <p:nvSpPr>
            <p:cNvPr name="Freeform 5" id="5"/>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0" t="0" r="0" b="0"/>
              </a:stretch>
            </a:blipFill>
          </p:spPr>
        </p:sp>
      </p:grpSp>
      <p:grpSp>
        <p:nvGrpSpPr>
          <p:cNvPr name="Group 6" id="6"/>
          <p:cNvGrpSpPr/>
          <p:nvPr/>
        </p:nvGrpSpPr>
        <p:grpSpPr>
          <a:xfrm rot="0">
            <a:off x="3907814" y="2952165"/>
            <a:ext cx="2459437" cy="771858"/>
            <a:chOff x="0" y="0"/>
            <a:chExt cx="3279250" cy="1029144"/>
          </a:xfrm>
        </p:grpSpPr>
        <p:grpSp>
          <p:nvGrpSpPr>
            <p:cNvPr name="Group 7" id="7"/>
            <p:cNvGrpSpPr/>
            <p:nvPr/>
          </p:nvGrpSpPr>
          <p:grpSpPr>
            <a:xfrm rot="0">
              <a:off x="0" y="0"/>
              <a:ext cx="3279250" cy="1029144"/>
              <a:chOff x="0" y="0"/>
              <a:chExt cx="1294947" cy="406400"/>
            </a:xfrm>
          </p:grpSpPr>
          <p:sp>
            <p:nvSpPr>
              <p:cNvPr name="Freeform 8" id="8"/>
              <p:cNvSpPr/>
              <p:nvPr/>
            </p:nvSpPr>
            <p:spPr>
              <a:xfrm flipH="false" flipV="false" rot="0">
                <a:off x="0" y="0"/>
                <a:ext cx="1294947" cy="406400"/>
              </a:xfrm>
              <a:custGeom>
                <a:avLst/>
                <a:gdLst/>
                <a:ahLst/>
                <a:cxnLst/>
                <a:rect r="r" b="b" t="t" l="l"/>
                <a:pathLst>
                  <a:path h="406400" w="1294947">
                    <a:moveTo>
                      <a:pt x="1091747" y="0"/>
                    </a:moveTo>
                    <a:cubicBezTo>
                      <a:pt x="1203971" y="0"/>
                      <a:pt x="1294947" y="90976"/>
                      <a:pt x="1294947" y="203200"/>
                    </a:cubicBezTo>
                    <a:cubicBezTo>
                      <a:pt x="1294947" y="315424"/>
                      <a:pt x="1203971" y="406400"/>
                      <a:pt x="1091747" y="406400"/>
                    </a:cubicBezTo>
                    <a:lnTo>
                      <a:pt x="203200" y="406400"/>
                    </a:lnTo>
                    <a:cubicBezTo>
                      <a:pt x="90976" y="406400"/>
                      <a:pt x="0" y="315424"/>
                      <a:pt x="0" y="203200"/>
                    </a:cubicBezTo>
                    <a:cubicBezTo>
                      <a:pt x="0" y="90976"/>
                      <a:pt x="90976" y="0"/>
                      <a:pt x="203200" y="0"/>
                    </a:cubicBezTo>
                    <a:lnTo>
                      <a:pt x="1091747" y="0"/>
                    </a:lnTo>
                    <a:close/>
                  </a:path>
                </a:pathLst>
              </a:custGeom>
              <a:solidFill>
                <a:srgbClr val="FFFFFF"/>
              </a:solidFill>
              <a:ln w="85725" cap="rnd">
                <a:solidFill>
                  <a:srgbClr val="54BCB7"/>
                </a:solidFill>
                <a:prstDash val="solid"/>
                <a:round/>
              </a:ln>
            </p:spPr>
          </p:sp>
          <p:sp>
            <p:nvSpPr>
              <p:cNvPr name="TextBox 9" id="9"/>
              <p:cNvSpPr txBox="true"/>
              <p:nvPr/>
            </p:nvSpPr>
            <p:spPr>
              <a:xfrm>
                <a:off x="0" y="-85725"/>
                <a:ext cx="1294947" cy="492125"/>
              </a:xfrm>
              <a:prstGeom prst="rect">
                <a:avLst/>
              </a:prstGeom>
            </p:spPr>
            <p:txBody>
              <a:bodyPr anchor="ctr" rtlCol="false" tIns="50800" lIns="50800" bIns="50800" rIns="50800"/>
              <a:lstStyle/>
              <a:p>
                <a:pPr algn="ctr">
                  <a:lnSpc>
                    <a:spcPts val="2636"/>
                  </a:lnSpc>
                </a:pPr>
              </a:p>
            </p:txBody>
          </p:sp>
        </p:grpSp>
        <p:sp>
          <p:nvSpPr>
            <p:cNvPr name="TextBox 10" id="10"/>
            <p:cNvSpPr txBox="true"/>
            <p:nvPr/>
          </p:nvSpPr>
          <p:spPr>
            <a:xfrm rot="0">
              <a:off x="490385" y="215730"/>
              <a:ext cx="2298479" cy="610541"/>
            </a:xfrm>
            <a:prstGeom prst="rect">
              <a:avLst/>
            </a:prstGeom>
          </p:spPr>
          <p:txBody>
            <a:bodyPr anchor="t" rtlCol="false" tIns="0" lIns="0" bIns="0" rIns="0">
              <a:spAutoFit/>
            </a:bodyPr>
            <a:lstStyle/>
            <a:p>
              <a:pPr algn="ctr">
                <a:lnSpc>
                  <a:spcPts val="1625"/>
                </a:lnSpc>
              </a:pPr>
              <a:r>
                <a:rPr lang="en-US" sz="1934">
                  <a:solidFill>
                    <a:srgbClr val="54BCB7"/>
                  </a:solidFill>
                  <a:latin typeface="Barlow Condensed Bold"/>
                </a:rPr>
                <a:t>Innovation RH &amp;</a:t>
              </a:r>
            </a:p>
            <a:p>
              <a:pPr algn="ctr">
                <a:lnSpc>
                  <a:spcPts val="1625"/>
                </a:lnSpc>
              </a:pPr>
              <a:r>
                <a:rPr lang="en-US" sz="1934">
                  <a:solidFill>
                    <a:srgbClr val="54BCB7"/>
                  </a:solidFill>
                  <a:latin typeface="Barlow Condensed Bold"/>
                </a:rPr>
                <a:t> gouvernance</a:t>
              </a:r>
            </a:p>
          </p:txBody>
        </p:sp>
      </p:grpSp>
      <p:grpSp>
        <p:nvGrpSpPr>
          <p:cNvPr name="Group 11" id="11"/>
          <p:cNvGrpSpPr/>
          <p:nvPr/>
        </p:nvGrpSpPr>
        <p:grpSpPr>
          <a:xfrm rot="0">
            <a:off x="12513514" y="2856496"/>
            <a:ext cx="2459437" cy="771858"/>
            <a:chOff x="0" y="0"/>
            <a:chExt cx="3279250" cy="1029144"/>
          </a:xfrm>
        </p:grpSpPr>
        <p:grpSp>
          <p:nvGrpSpPr>
            <p:cNvPr name="Group 12" id="12"/>
            <p:cNvGrpSpPr/>
            <p:nvPr/>
          </p:nvGrpSpPr>
          <p:grpSpPr>
            <a:xfrm rot="0">
              <a:off x="0" y="0"/>
              <a:ext cx="3279250" cy="1029144"/>
              <a:chOff x="0" y="0"/>
              <a:chExt cx="1294947" cy="406400"/>
            </a:xfrm>
          </p:grpSpPr>
          <p:sp>
            <p:nvSpPr>
              <p:cNvPr name="Freeform 13" id="13"/>
              <p:cNvSpPr/>
              <p:nvPr/>
            </p:nvSpPr>
            <p:spPr>
              <a:xfrm flipH="false" flipV="false" rot="0">
                <a:off x="0" y="0"/>
                <a:ext cx="1294947" cy="406400"/>
              </a:xfrm>
              <a:custGeom>
                <a:avLst/>
                <a:gdLst/>
                <a:ahLst/>
                <a:cxnLst/>
                <a:rect r="r" b="b" t="t" l="l"/>
                <a:pathLst>
                  <a:path h="406400" w="1294947">
                    <a:moveTo>
                      <a:pt x="1091747" y="0"/>
                    </a:moveTo>
                    <a:cubicBezTo>
                      <a:pt x="1203971" y="0"/>
                      <a:pt x="1294947" y="90976"/>
                      <a:pt x="1294947" y="203200"/>
                    </a:cubicBezTo>
                    <a:cubicBezTo>
                      <a:pt x="1294947" y="315424"/>
                      <a:pt x="1203971" y="406400"/>
                      <a:pt x="1091747" y="406400"/>
                    </a:cubicBezTo>
                    <a:lnTo>
                      <a:pt x="203200" y="406400"/>
                    </a:lnTo>
                    <a:cubicBezTo>
                      <a:pt x="90976" y="406400"/>
                      <a:pt x="0" y="315424"/>
                      <a:pt x="0" y="203200"/>
                    </a:cubicBezTo>
                    <a:cubicBezTo>
                      <a:pt x="0" y="90976"/>
                      <a:pt x="90976" y="0"/>
                      <a:pt x="203200" y="0"/>
                    </a:cubicBezTo>
                    <a:lnTo>
                      <a:pt x="1091747" y="0"/>
                    </a:lnTo>
                    <a:close/>
                  </a:path>
                </a:pathLst>
              </a:custGeom>
              <a:solidFill>
                <a:srgbClr val="FFFFFF"/>
              </a:solidFill>
              <a:ln w="85725" cap="rnd">
                <a:solidFill>
                  <a:srgbClr val="54BCB7"/>
                </a:solidFill>
                <a:prstDash val="solid"/>
                <a:round/>
              </a:ln>
            </p:spPr>
          </p:sp>
          <p:sp>
            <p:nvSpPr>
              <p:cNvPr name="TextBox 14" id="14"/>
              <p:cNvSpPr txBox="true"/>
              <p:nvPr/>
            </p:nvSpPr>
            <p:spPr>
              <a:xfrm>
                <a:off x="0" y="-85725"/>
                <a:ext cx="1294947" cy="492125"/>
              </a:xfrm>
              <a:prstGeom prst="rect">
                <a:avLst/>
              </a:prstGeom>
            </p:spPr>
            <p:txBody>
              <a:bodyPr anchor="ctr" rtlCol="false" tIns="50800" lIns="50800" bIns="50800" rIns="50800"/>
              <a:lstStyle/>
              <a:p>
                <a:pPr algn="ctr">
                  <a:lnSpc>
                    <a:spcPts val="2636"/>
                  </a:lnSpc>
                </a:pPr>
              </a:p>
            </p:txBody>
          </p:sp>
        </p:grpSp>
        <p:sp>
          <p:nvSpPr>
            <p:cNvPr name="TextBox 15" id="15"/>
            <p:cNvSpPr txBox="true"/>
            <p:nvPr/>
          </p:nvSpPr>
          <p:spPr>
            <a:xfrm rot="0">
              <a:off x="490385" y="215730"/>
              <a:ext cx="2298479" cy="610541"/>
            </a:xfrm>
            <a:prstGeom prst="rect">
              <a:avLst/>
            </a:prstGeom>
          </p:spPr>
          <p:txBody>
            <a:bodyPr anchor="t" rtlCol="false" tIns="0" lIns="0" bIns="0" rIns="0">
              <a:spAutoFit/>
            </a:bodyPr>
            <a:lstStyle/>
            <a:p>
              <a:pPr algn="ctr">
                <a:lnSpc>
                  <a:spcPts val="1625"/>
                </a:lnSpc>
              </a:pPr>
              <a:r>
                <a:rPr lang="en-US" sz="1934">
                  <a:solidFill>
                    <a:srgbClr val="54BCB7"/>
                  </a:solidFill>
                  <a:latin typeface="Barlow Condensed Bold"/>
                </a:rPr>
                <a:t>Innovation RH &amp;</a:t>
              </a:r>
            </a:p>
            <a:p>
              <a:pPr algn="ctr">
                <a:lnSpc>
                  <a:spcPts val="1625"/>
                </a:lnSpc>
              </a:pPr>
              <a:r>
                <a:rPr lang="en-US" sz="1934">
                  <a:solidFill>
                    <a:srgbClr val="54BCB7"/>
                  </a:solidFill>
                  <a:latin typeface="Barlow Condensed Bold"/>
                </a:rPr>
                <a:t> gouvernance</a:t>
              </a:r>
            </a:p>
          </p:txBody>
        </p:sp>
      </p:grpSp>
      <p:grpSp>
        <p:nvGrpSpPr>
          <p:cNvPr name="Group 16" id="16"/>
          <p:cNvGrpSpPr>
            <a:grpSpLocks noChangeAspect="true"/>
          </p:cNvGrpSpPr>
          <p:nvPr/>
        </p:nvGrpSpPr>
        <p:grpSpPr>
          <a:xfrm rot="0">
            <a:off x="10054034" y="6771706"/>
            <a:ext cx="2314583" cy="2314583"/>
            <a:chOff x="0" y="0"/>
            <a:chExt cx="13716000" cy="13716000"/>
          </a:xfrm>
        </p:grpSpPr>
        <p:sp>
          <p:nvSpPr>
            <p:cNvPr name="Freeform 17" id="17"/>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5"/>
              <a:stretch>
                <a:fillRect l="223" t="-108441" r="223" b="-14087"/>
              </a:stretch>
            </a:blipFill>
          </p:spPr>
        </p:sp>
      </p:grpSp>
      <p:grpSp>
        <p:nvGrpSpPr>
          <p:cNvPr name="Group 18" id="18"/>
          <p:cNvGrpSpPr>
            <a:grpSpLocks noChangeAspect="true"/>
          </p:cNvGrpSpPr>
          <p:nvPr/>
        </p:nvGrpSpPr>
        <p:grpSpPr>
          <a:xfrm rot="0">
            <a:off x="10054034" y="1794874"/>
            <a:ext cx="2314583" cy="2314583"/>
            <a:chOff x="0" y="0"/>
            <a:chExt cx="13716000" cy="13716000"/>
          </a:xfrm>
        </p:grpSpPr>
        <p:sp>
          <p:nvSpPr>
            <p:cNvPr name="Freeform 19" id="19"/>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6"/>
              <a:stretch>
                <a:fillRect l="223" t="0" r="223" b="0"/>
              </a:stretch>
            </a:blipFill>
          </p:spPr>
        </p:sp>
      </p:grpSp>
      <p:sp>
        <p:nvSpPr>
          <p:cNvPr name="Freeform 20" id="20"/>
          <p:cNvSpPr/>
          <p:nvPr/>
        </p:nvSpPr>
        <p:spPr>
          <a:xfrm flipH="false" flipV="false" rot="0">
            <a:off x="12513514" y="6771706"/>
            <a:ext cx="4392153" cy="3320348"/>
          </a:xfrm>
          <a:custGeom>
            <a:avLst/>
            <a:gdLst/>
            <a:ahLst/>
            <a:cxnLst/>
            <a:rect r="r" b="b" t="t" l="l"/>
            <a:pathLst>
              <a:path h="3320348" w="4392153">
                <a:moveTo>
                  <a:pt x="0" y="0"/>
                </a:moveTo>
                <a:lnTo>
                  <a:pt x="4392153" y="0"/>
                </a:lnTo>
                <a:lnTo>
                  <a:pt x="4392153" y="3320347"/>
                </a:lnTo>
                <a:lnTo>
                  <a:pt x="0" y="3320347"/>
                </a:lnTo>
                <a:lnTo>
                  <a:pt x="0" y="0"/>
                </a:lnTo>
                <a:close/>
              </a:path>
            </a:pathLst>
          </a:custGeom>
          <a:blipFill>
            <a:blip r:embed="rId7"/>
            <a:stretch>
              <a:fillRect l="0" t="0" r="0" b="0"/>
            </a:stretch>
          </a:blipFill>
        </p:spPr>
      </p:sp>
      <p:sp>
        <p:nvSpPr>
          <p:cNvPr name="TextBox 21" id="21"/>
          <p:cNvSpPr txBox="true"/>
          <p:nvPr/>
        </p:nvSpPr>
        <p:spPr>
          <a:xfrm rot="0">
            <a:off x="12513514" y="4731031"/>
            <a:ext cx="4745786" cy="1921510"/>
          </a:xfrm>
          <a:prstGeom prst="rect">
            <a:avLst/>
          </a:prstGeom>
        </p:spPr>
        <p:txBody>
          <a:bodyPr anchor="t" rtlCol="false" tIns="0" lIns="0" bIns="0" rIns="0">
            <a:spAutoFit/>
          </a:bodyPr>
          <a:lstStyle/>
          <a:p>
            <a:pPr>
              <a:lnSpc>
                <a:spcPts val="2239"/>
              </a:lnSpc>
            </a:pPr>
            <a:r>
              <a:rPr lang="en-US" sz="1599">
                <a:solidFill>
                  <a:srgbClr val="06233E"/>
                </a:solidFill>
                <a:latin typeface="Montserrat"/>
              </a:rPr>
              <a:t>En osant la métaphore entre le monde du travail et de la savane, vous découvrirez comment réagir face aux milieux hostiles et à ses paradoxes, et développer la confiance au sein de l'équipe. </a:t>
            </a:r>
          </a:p>
          <a:p>
            <a:pPr marL="0" indent="0" lvl="0">
              <a:lnSpc>
                <a:spcPts val="2239"/>
              </a:lnSpc>
              <a:spcBef>
                <a:spcPct val="0"/>
              </a:spcBef>
            </a:pPr>
            <a:r>
              <a:rPr lang="en-US" sz="1599">
                <a:solidFill>
                  <a:srgbClr val="06233E"/>
                </a:solidFill>
                <a:latin typeface="Montserrat"/>
              </a:rPr>
              <a:t>En résumé, explorez les leçons de leadership bienveillant issues de l’univers de la savane…</a:t>
            </a:r>
          </a:p>
        </p:txBody>
      </p:sp>
      <p:sp>
        <p:nvSpPr>
          <p:cNvPr name="TextBox 22" id="22"/>
          <p:cNvSpPr txBox="true"/>
          <p:nvPr/>
        </p:nvSpPr>
        <p:spPr>
          <a:xfrm rot="0">
            <a:off x="10079849" y="4066607"/>
            <a:ext cx="2288768" cy="2666999"/>
          </a:xfrm>
          <a:prstGeom prst="rect">
            <a:avLst/>
          </a:prstGeom>
        </p:spPr>
        <p:txBody>
          <a:bodyPr anchor="t" rtlCol="false" tIns="0" lIns="0" bIns="0" rIns="0">
            <a:spAutoFit/>
          </a:bodyPr>
          <a:lstStyle/>
          <a:p>
            <a:pPr algn="ctr">
              <a:lnSpc>
                <a:spcPts val="4200"/>
              </a:lnSpc>
            </a:pPr>
            <a:r>
              <a:rPr lang="en-US" sz="3000">
                <a:solidFill>
                  <a:srgbClr val="002A5E"/>
                </a:solidFill>
                <a:latin typeface="Barlow Condensed Bold"/>
              </a:rPr>
              <a:t>Grégory MORLIGHEM</a:t>
            </a:r>
          </a:p>
          <a:p>
            <a:pPr algn="ctr">
              <a:lnSpc>
                <a:spcPts val="4200"/>
              </a:lnSpc>
            </a:pPr>
            <a:r>
              <a:rPr lang="en-US" sz="3000">
                <a:solidFill>
                  <a:srgbClr val="002A5E"/>
                </a:solidFill>
                <a:latin typeface="Barlow Condensed Bold"/>
              </a:rPr>
              <a:t>&amp;</a:t>
            </a:r>
          </a:p>
          <a:p>
            <a:pPr algn="ctr">
              <a:lnSpc>
                <a:spcPts val="4200"/>
              </a:lnSpc>
            </a:pPr>
            <a:r>
              <a:rPr lang="en-US" sz="3000">
                <a:solidFill>
                  <a:srgbClr val="002A5E"/>
                </a:solidFill>
                <a:latin typeface="Barlow Condensed Bold"/>
              </a:rPr>
              <a:t>Yannic DELANDE</a:t>
            </a:r>
          </a:p>
          <a:p>
            <a:pPr algn="ctr">
              <a:lnSpc>
                <a:spcPts val="4200"/>
              </a:lnSpc>
              <a:spcBef>
                <a:spcPct val="0"/>
              </a:spcBef>
            </a:pPr>
            <a:r>
              <a:rPr lang="en-US" sz="3000">
                <a:solidFill>
                  <a:srgbClr val="002A5E"/>
                </a:solidFill>
                <a:latin typeface="Barlow Condensed Bold"/>
              </a:rPr>
              <a:t>Laetitia GERARD</a:t>
            </a:r>
          </a:p>
        </p:txBody>
      </p:sp>
      <p:sp>
        <p:nvSpPr>
          <p:cNvPr name="TextBox 23" id="23"/>
          <p:cNvSpPr txBox="true"/>
          <p:nvPr/>
        </p:nvSpPr>
        <p:spPr>
          <a:xfrm rot="0">
            <a:off x="12513514" y="3949698"/>
            <a:ext cx="4745786" cy="763269"/>
          </a:xfrm>
          <a:prstGeom prst="rect">
            <a:avLst/>
          </a:prstGeom>
        </p:spPr>
        <p:txBody>
          <a:bodyPr anchor="t" rtlCol="false" tIns="0" lIns="0" bIns="0" rIns="0">
            <a:spAutoFit/>
          </a:bodyPr>
          <a:lstStyle/>
          <a:p>
            <a:pPr algn="l" marL="0" indent="0" lvl="0">
              <a:lnSpc>
                <a:spcPts val="3080"/>
              </a:lnSpc>
              <a:spcBef>
                <a:spcPct val="0"/>
              </a:spcBef>
            </a:pPr>
            <a:r>
              <a:rPr lang="en-US" sz="2200">
                <a:solidFill>
                  <a:srgbClr val="002A5E"/>
                </a:solidFill>
                <a:latin typeface="Barlow Bold"/>
              </a:rPr>
              <a:t>(SUR) VIVRE DANS LE MONDE ANIMAL DE L’ENTREPRISE</a:t>
            </a:r>
          </a:p>
        </p:txBody>
      </p:sp>
      <p:sp>
        <p:nvSpPr>
          <p:cNvPr name="TextBox 24" id="24"/>
          <p:cNvSpPr txBox="true"/>
          <p:nvPr/>
        </p:nvSpPr>
        <p:spPr>
          <a:xfrm rot="0">
            <a:off x="3907814" y="4831043"/>
            <a:ext cx="4732397" cy="3026410"/>
          </a:xfrm>
          <a:prstGeom prst="rect">
            <a:avLst/>
          </a:prstGeom>
        </p:spPr>
        <p:txBody>
          <a:bodyPr anchor="t" rtlCol="false" tIns="0" lIns="0" bIns="0" rIns="0">
            <a:spAutoFit/>
          </a:bodyPr>
          <a:lstStyle/>
          <a:p>
            <a:pPr>
              <a:lnSpc>
                <a:spcPts val="2239"/>
              </a:lnSpc>
            </a:pPr>
            <a:r>
              <a:rPr lang="en-US" sz="1599">
                <a:solidFill>
                  <a:srgbClr val="06233E"/>
                </a:solidFill>
                <a:latin typeface="Montserrat"/>
              </a:rPr>
              <a:t>A travers une conférence interactive, partons à la découverte de baby-boomer, X, Y et Z. Leurs univers. Leurs forces et les défauts de leurs qualités.</a:t>
            </a:r>
          </a:p>
          <a:p>
            <a:pPr>
              <a:lnSpc>
                <a:spcPts val="2239"/>
              </a:lnSpc>
            </a:pPr>
            <a:r>
              <a:rPr lang="en-US" sz="1599">
                <a:solidFill>
                  <a:srgbClr val="06233E"/>
                </a:solidFill>
                <a:latin typeface="Montserrat"/>
              </a:rPr>
              <a:t>Pour s'attarder avec les dernières générations sur 3 thèmes: valeur - relation hiérarchique - motivation.</a:t>
            </a:r>
          </a:p>
          <a:p>
            <a:pPr>
              <a:lnSpc>
                <a:spcPts val="2239"/>
              </a:lnSpc>
            </a:pPr>
            <a:r>
              <a:rPr lang="en-US" sz="1599">
                <a:solidFill>
                  <a:srgbClr val="06233E"/>
                </a:solidFill>
                <a:latin typeface="Montserrat"/>
              </a:rPr>
              <a:t>Mais que veulent-ils à la fin ?</a:t>
            </a:r>
          </a:p>
          <a:p>
            <a:pPr>
              <a:lnSpc>
                <a:spcPts val="2239"/>
              </a:lnSpc>
              <a:spcBef>
                <a:spcPct val="0"/>
              </a:spcBef>
            </a:pPr>
            <a:r>
              <a:rPr lang="en-US" sz="1599">
                <a:solidFill>
                  <a:srgbClr val="06233E"/>
                </a:solidFill>
                <a:latin typeface="Montserrat"/>
              </a:rPr>
              <a:t>Une manière ludique d'aborder avec sérieux la chance d'avoir 4 générations au sein de nos entreprises.</a:t>
            </a:r>
          </a:p>
        </p:txBody>
      </p:sp>
      <p:sp>
        <p:nvSpPr>
          <p:cNvPr name="TextBox 25" id="25"/>
          <p:cNvSpPr txBox="true"/>
          <p:nvPr/>
        </p:nvSpPr>
        <p:spPr>
          <a:xfrm rot="0">
            <a:off x="3907814" y="3948312"/>
            <a:ext cx="4732397" cy="763269"/>
          </a:xfrm>
          <a:prstGeom prst="rect">
            <a:avLst/>
          </a:prstGeom>
        </p:spPr>
        <p:txBody>
          <a:bodyPr anchor="t" rtlCol="false" tIns="0" lIns="0" bIns="0" rIns="0">
            <a:spAutoFit/>
          </a:bodyPr>
          <a:lstStyle/>
          <a:p>
            <a:pPr>
              <a:lnSpc>
                <a:spcPts val="3080"/>
              </a:lnSpc>
              <a:spcBef>
                <a:spcPct val="0"/>
              </a:spcBef>
            </a:pPr>
            <a:r>
              <a:rPr lang="en-US" sz="2200">
                <a:solidFill>
                  <a:srgbClr val="002A5E"/>
                </a:solidFill>
                <a:latin typeface="Barlow Bold"/>
              </a:rPr>
              <a:t>JE GÉNÈRE. TU REGÉNÈRES. NOUS REGÉNÉRATIONS </a:t>
            </a:r>
          </a:p>
        </p:txBody>
      </p:sp>
      <p:sp>
        <p:nvSpPr>
          <p:cNvPr name="TextBox 26" id="26"/>
          <p:cNvSpPr txBox="true"/>
          <p:nvPr/>
        </p:nvSpPr>
        <p:spPr>
          <a:xfrm rot="0">
            <a:off x="1028700" y="5557970"/>
            <a:ext cx="2459437" cy="1066799"/>
          </a:xfrm>
          <a:prstGeom prst="rect">
            <a:avLst/>
          </a:prstGeom>
        </p:spPr>
        <p:txBody>
          <a:bodyPr anchor="t" rtlCol="false" tIns="0" lIns="0" bIns="0" rIns="0">
            <a:spAutoFit/>
          </a:bodyPr>
          <a:lstStyle/>
          <a:p>
            <a:pPr algn="ctr">
              <a:lnSpc>
                <a:spcPts val="4200"/>
              </a:lnSpc>
              <a:spcBef>
                <a:spcPct val="0"/>
              </a:spcBef>
            </a:pPr>
            <a:r>
              <a:rPr lang="en-US" sz="3000">
                <a:solidFill>
                  <a:srgbClr val="002A5E"/>
                </a:solidFill>
                <a:latin typeface="Barlow Condensed Bold"/>
              </a:rPr>
              <a:t>Genevièvre COLLARD </a:t>
            </a:r>
          </a:p>
        </p:txBody>
      </p:sp>
      <p:sp>
        <p:nvSpPr>
          <p:cNvPr name="TextBox 27" id="27"/>
          <p:cNvSpPr txBox="true"/>
          <p:nvPr/>
        </p:nvSpPr>
        <p:spPr>
          <a:xfrm rot="0">
            <a:off x="1043544" y="1190625"/>
            <a:ext cx="16315928" cy="2284855"/>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CONFÉRENCES </a:t>
            </a:r>
          </a:p>
          <a:p>
            <a:pPr>
              <a:lnSpc>
                <a:spcPts val="8757"/>
              </a:lnSpc>
            </a:pPr>
            <a:r>
              <a:rPr lang="en-US" sz="8757" spc="1261">
                <a:solidFill>
                  <a:srgbClr val="002A5E"/>
                </a:solidFill>
                <a:latin typeface="Barlow Condensed Bold"/>
              </a:rPr>
              <a:t>                45'                  75'</a:t>
            </a:r>
          </a:p>
        </p:txBody>
      </p:sp>
      <p:sp>
        <p:nvSpPr>
          <p:cNvPr name="TextBox 28" id="28"/>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10/27</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557218" y="9427674"/>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grpSp>
        <p:nvGrpSpPr>
          <p:cNvPr name="Group 3" id="3"/>
          <p:cNvGrpSpPr>
            <a:grpSpLocks noChangeAspect="true"/>
          </p:cNvGrpSpPr>
          <p:nvPr/>
        </p:nvGrpSpPr>
        <p:grpSpPr>
          <a:xfrm rot="0">
            <a:off x="9793004" y="2694884"/>
            <a:ext cx="2269633" cy="2269633"/>
            <a:chOff x="0" y="0"/>
            <a:chExt cx="13716000" cy="13716000"/>
          </a:xfrm>
        </p:grpSpPr>
        <p:sp>
          <p:nvSpPr>
            <p:cNvPr name="Freeform 4" id="4"/>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2"/>
              <a:stretch>
                <a:fillRect l="223" t="-24999" r="223" b="-24999"/>
              </a:stretch>
            </a:blipFill>
          </p:spPr>
        </p:sp>
      </p:grpSp>
      <p:grpSp>
        <p:nvGrpSpPr>
          <p:cNvPr name="Group 5" id="5"/>
          <p:cNvGrpSpPr>
            <a:grpSpLocks noChangeAspect="true"/>
          </p:cNvGrpSpPr>
          <p:nvPr/>
        </p:nvGrpSpPr>
        <p:grpSpPr>
          <a:xfrm rot="0">
            <a:off x="1028700" y="2627155"/>
            <a:ext cx="2337362" cy="2337362"/>
            <a:chOff x="0" y="0"/>
            <a:chExt cx="13716000" cy="13716000"/>
          </a:xfrm>
        </p:grpSpPr>
        <p:sp>
          <p:nvSpPr>
            <p:cNvPr name="Freeform 6" id="6"/>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3"/>
              <a:stretch>
                <a:fillRect l="223" t="-12527" r="223" b="-12527"/>
              </a:stretch>
            </a:blipFill>
          </p:spPr>
        </p:sp>
      </p:grpSp>
      <p:sp>
        <p:nvSpPr>
          <p:cNvPr name="Freeform 7" id="7"/>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3867844" y="5114925"/>
            <a:ext cx="4745786" cy="3026410"/>
          </a:xfrm>
          <a:prstGeom prst="rect">
            <a:avLst/>
          </a:prstGeom>
        </p:spPr>
        <p:txBody>
          <a:bodyPr anchor="t" rtlCol="false" tIns="0" lIns="0" bIns="0" rIns="0">
            <a:spAutoFit/>
          </a:bodyPr>
          <a:lstStyle/>
          <a:p>
            <a:pPr>
              <a:lnSpc>
                <a:spcPts val="2239"/>
              </a:lnSpc>
            </a:pPr>
            <a:r>
              <a:rPr lang="en-US" sz="1599">
                <a:solidFill>
                  <a:srgbClr val="06233E"/>
                </a:solidFill>
                <a:latin typeface="Montserrat"/>
              </a:rPr>
              <a:t>Voyagez dans l'univers des pratiques narratives : ses paysages scintillants, ses tissages lumineux, ses histoires alternatives. Pour vivre le changement avec dignité, découvrir les perles derrière les résistances, explorer les fines traces de poésie des insoumis, libérer le potentiel flamboyant des récalcitrants en vue d’une nouvelle aventure collective… Et repartez avec des trésors insoupçonnés !</a:t>
            </a:r>
          </a:p>
          <a:p>
            <a:pPr marL="0" indent="0" lvl="0">
              <a:lnSpc>
                <a:spcPts val="2239"/>
              </a:lnSpc>
              <a:spcBef>
                <a:spcPct val="0"/>
              </a:spcBef>
            </a:pPr>
          </a:p>
        </p:txBody>
      </p:sp>
      <p:sp>
        <p:nvSpPr>
          <p:cNvPr name="TextBox 9" id="9"/>
          <p:cNvSpPr txBox="true"/>
          <p:nvPr/>
        </p:nvSpPr>
        <p:spPr>
          <a:xfrm rot="0">
            <a:off x="1043544" y="1190625"/>
            <a:ext cx="9452034" cy="1172692"/>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CONFÉRENCES 30'</a:t>
            </a:r>
          </a:p>
        </p:txBody>
      </p:sp>
      <p:sp>
        <p:nvSpPr>
          <p:cNvPr name="TextBox 10" id="10"/>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11/27</a:t>
            </a:r>
          </a:p>
        </p:txBody>
      </p:sp>
      <p:sp>
        <p:nvSpPr>
          <p:cNvPr name="TextBox 11" id="11"/>
          <p:cNvSpPr txBox="true"/>
          <p:nvPr/>
        </p:nvSpPr>
        <p:spPr>
          <a:xfrm rot="0">
            <a:off x="1028700" y="5172075"/>
            <a:ext cx="2459437" cy="824866"/>
          </a:xfrm>
          <a:prstGeom prst="rect">
            <a:avLst/>
          </a:prstGeom>
        </p:spPr>
        <p:txBody>
          <a:bodyPr anchor="t" rtlCol="false" tIns="0" lIns="0" bIns="0" rIns="0">
            <a:spAutoFit/>
          </a:bodyPr>
          <a:lstStyle/>
          <a:p>
            <a:pPr algn="ctr">
              <a:lnSpc>
                <a:spcPts val="3180"/>
              </a:lnSpc>
            </a:pPr>
            <a:r>
              <a:rPr lang="en-US" sz="3000">
                <a:solidFill>
                  <a:srgbClr val="002A5E"/>
                </a:solidFill>
                <a:latin typeface="Barlow Condensed Bold"/>
              </a:rPr>
              <a:t> Laurence JAMOTTE</a:t>
            </a:r>
          </a:p>
        </p:txBody>
      </p:sp>
      <p:sp>
        <p:nvSpPr>
          <p:cNvPr name="TextBox 12" id="12"/>
          <p:cNvSpPr txBox="true"/>
          <p:nvPr/>
        </p:nvSpPr>
        <p:spPr>
          <a:xfrm rot="0">
            <a:off x="3867844" y="3685817"/>
            <a:ext cx="4745786" cy="1153794"/>
          </a:xfrm>
          <a:prstGeom prst="rect">
            <a:avLst/>
          </a:prstGeom>
        </p:spPr>
        <p:txBody>
          <a:bodyPr anchor="t" rtlCol="false" tIns="0" lIns="0" bIns="0" rIns="0">
            <a:spAutoFit/>
          </a:bodyPr>
          <a:lstStyle/>
          <a:p>
            <a:pPr algn="l" marL="0" indent="0" lvl="0">
              <a:lnSpc>
                <a:spcPts val="3080"/>
              </a:lnSpc>
              <a:spcBef>
                <a:spcPct val="0"/>
              </a:spcBef>
            </a:pPr>
            <a:r>
              <a:rPr lang="en-US" sz="2200">
                <a:solidFill>
                  <a:srgbClr val="002A5E"/>
                </a:solidFill>
                <a:latin typeface="Barlow Bold"/>
              </a:rPr>
              <a:t>HONORER LES RESISTANCES POUR VIVRE DIGNEMENT LE CHANGEMENT EN ORGANISATION</a:t>
            </a:r>
          </a:p>
        </p:txBody>
      </p:sp>
      <p:sp>
        <p:nvSpPr>
          <p:cNvPr name="TextBox 13" id="13"/>
          <p:cNvSpPr txBox="true"/>
          <p:nvPr/>
        </p:nvSpPr>
        <p:spPr>
          <a:xfrm rot="0">
            <a:off x="12513514" y="4631794"/>
            <a:ext cx="4745786" cy="2197735"/>
          </a:xfrm>
          <a:prstGeom prst="rect">
            <a:avLst/>
          </a:prstGeom>
        </p:spPr>
        <p:txBody>
          <a:bodyPr anchor="t" rtlCol="false" tIns="0" lIns="0" bIns="0" rIns="0">
            <a:spAutoFit/>
          </a:bodyPr>
          <a:lstStyle/>
          <a:p>
            <a:pPr>
              <a:lnSpc>
                <a:spcPts val="2239"/>
              </a:lnSpc>
            </a:pPr>
            <a:r>
              <a:rPr lang="en-US" sz="1599">
                <a:solidFill>
                  <a:srgbClr val="06233E"/>
                </a:solidFill>
                <a:latin typeface="Montserrat"/>
              </a:rPr>
              <a:t> Une conférence captivante révélant les impacts des emails sur votre vie professionnelle. </a:t>
            </a:r>
          </a:p>
          <a:p>
            <a:pPr marL="0" indent="0" lvl="0">
              <a:lnSpc>
                <a:spcPts val="2239"/>
              </a:lnSpc>
              <a:spcBef>
                <a:spcPct val="0"/>
              </a:spcBef>
            </a:pPr>
            <a:r>
              <a:rPr lang="en-US" sz="1599">
                <a:solidFill>
                  <a:srgbClr val="06233E"/>
                </a:solidFill>
                <a:latin typeface="Montserrat"/>
              </a:rPr>
              <a:t>Découvrez des alternatives novatrices, combinant technologie simple et intelligence collective. Libérez votre équipe du chaos numérique, favorisez le bien-être au travail, et repartez prêt à révolutionner votre approche. </a:t>
            </a:r>
          </a:p>
        </p:txBody>
      </p:sp>
      <p:sp>
        <p:nvSpPr>
          <p:cNvPr name="TextBox 14" id="14"/>
          <p:cNvSpPr txBox="true"/>
          <p:nvPr/>
        </p:nvSpPr>
        <p:spPr>
          <a:xfrm rot="0">
            <a:off x="12513514" y="3639925"/>
            <a:ext cx="4745786" cy="763269"/>
          </a:xfrm>
          <a:prstGeom prst="rect">
            <a:avLst/>
          </a:prstGeom>
        </p:spPr>
        <p:txBody>
          <a:bodyPr anchor="t" rtlCol="false" tIns="0" lIns="0" bIns="0" rIns="0">
            <a:spAutoFit/>
          </a:bodyPr>
          <a:lstStyle/>
          <a:p>
            <a:pPr algn="l" marL="0" indent="0" lvl="0">
              <a:lnSpc>
                <a:spcPts val="3080"/>
              </a:lnSpc>
              <a:spcBef>
                <a:spcPct val="0"/>
              </a:spcBef>
            </a:pPr>
            <a:r>
              <a:rPr lang="en-US" sz="2200">
                <a:solidFill>
                  <a:srgbClr val="002A5E"/>
                </a:solidFill>
                <a:latin typeface="Barlow Bold"/>
              </a:rPr>
              <a:t>TRAVAILLER SUR EMAIL : RETOUR VERS LE FUTURE?</a:t>
            </a:r>
          </a:p>
        </p:txBody>
      </p:sp>
      <p:sp>
        <p:nvSpPr>
          <p:cNvPr name="TextBox 15" id="15"/>
          <p:cNvSpPr txBox="true"/>
          <p:nvPr/>
        </p:nvSpPr>
        <p:spPr>
          <a:xfrm rot="0">
            <a:off x="9773869" y="5067300"/>
            <a:ext cx="2288768" cy="533399"/>
          </a:xfrm>
          <a:prstGeom prst="rect">
            <a:avLst/>
          </a:prstGeom>
        </p:spPr>
        <p:txBody>
          <a:bodyPr anchor="t" rtlCol="false" tIns="0" lIns="0" bIns="0" rIns="0">
            <a:spAutoFit/>
          </a:bodyPr>
          <a:lstStyle/>
          <a:p>
            <a:pPr algn="ctr">
              <a:lnSpc>
                <a:spcPts val="4200"/>
              </a:lnSpc>
              <a:spcBef>
                <a:spcPct val="0"/>
              </a:spcBef>
            </a:pPr>
            <a:r>
              <a:rPr lang="en-US" sz="3000">
                <a:solidFill>
                  <a:srgbClr val="002A5E"/>
                </a:solidFill>
                <a:latin typeface="Barlow Condensed Bold"/>
              </a:rPr>
              <a:t>Antoine FERON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557218" y="9427674"/>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grpSp>
        <p:nvGrpSpPr>
          <p:cNvPr name="Group 3" id="3"/>
          <p:cNvGrpSpPr>
            <a:grpSpLocks noChangeAspect="true"/>
          </p:cNvGrpSpPr>
          <p:nvPr/>
        </p:nvGrpSpPr>
        <p:grpSpPr>
          <a:xfrm rot="0">
            <a:off x="10036224" y="2685775"/>
            <a:ext cx="2315524" cy="2315524"/>
            <a:chOff x="0" y="0"/>
            <a:chExt cx="13716000" cy="13716000"/>
          </a:xfrm>
        </p:grpSpPr>
        <p:sp>
          <p:nvSpPr>
            <p:cNvPr name="Freeform 4" id="4"/>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2"/>
              <a:stretch>
                <a:fillRect l="223" t="-10461" r="223" b="-10461"/>
              </a:stretch>
            </a:blipFill>
          </p:spPr>
        </p:sp>
      </p:grpSp>
      <p:grpSp>
        <p:nvGrpSpPr>
          <p:cNvPr name="Group 5" id="5"/>
          <p:cNvGrpSpPr>
            <a:grpSpLocks noChangeAspect="true"/>
          </p:cNvGrpSpPr>
          <p:nvPr/>
        </p:nvGrpSpPr>
        <p:grpSpPr>
          <a:xfrm rot="0">
            <a:off x="987412" y="2685775"/>
            <a:ext cx="2419938" cy="2419938"/>
            <a:chOff x="0" y="0"/>
            <a:chExt cx="13716000" cy="13716000"/>
          </a:xfrm>
        </p:grpSpPr>
        <p:sp>
          <p:nvSpPr>
            <p:cNvPr name="Freeform 6" id="6"/>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3"/>
              <a:stretch>
                <a:fillRect l="223" t="-19671" r="223" b="-19671"/>
              </a:stretch>
            </a:blipFill>
          </p:spPr>
        </p:sp>
      </p:grpSp>
      <p:sp>
        <p:nvSpPr>
          <p:cNvPr name="Freeform 7" id="7"/>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9800626" y="5295900"/>
            <a:ext cx="2288768" cy="1600199"/>
          </a:xfrm>
          <a:prstGeom prst="rect">
            <a:avLst/>
          </a:prstGeom>
        </p:spPr>
        <p:txBody>
          <a:bodyPr anchor="t" rtlCol="false" tIns="0" lIns="0" bIns="0" rIns="0">
            <a:spAutoFit/>
          </a:bodyPr>
          <a:lstStyle/>
          <a:p>
            <a:pPr algn="ctr">
              <a:lnSpc>
                <a:spcPts val="4200"/>
              </a:lnSpc>
              <a:spcBef>
                <a:spcPct val="0"/>
              </a:spcBef>
            </a:pPr>
            <a:r>
              <a:rPr lang="en-US" sz="3000">
                <a:solidFill>
                  <a:srgbClr val="002A5E"/>
                </a:solidFill>
                <a:latin typeface="Barlow Condensed Bold"/>
              </a:rPr>
              <a:t>Sophie THOMAS &amp; Christophe HERMANT</a:t>
            </a:r>
          </a:p>
        </p:txBody>
      </p:sp>
      <p:grpSp>
        <p:nvGrpSpPr>
          <p:cNvPr name="Group 9" id="9"/>
          <p:cNvGrpSpPr>
            <a:grpSpLocks noChangeAspect="true"/>
          </p:cNvGrpSpPr>
          <p:nvPr/>
        </p:nvGrpSpPr>
        <p:grpSpPr>
          <a:xfrm rot="0">
            <a:off x="9026899" y="3226547"/>
            <a:ext cx="2018650" cy="2018650"/>
            <a:chOff x="0" y="0"/>
            <a:chExt cx="13716000" cy="13716000"/>
          </a:xfrm>
        </p:grpSpPr>
        <p:sp>
          <p:nvSpPr>
            <p:cNvPr name="Freeform 10" id="10"/>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6"/>
              <a:stretch>
                <a:fillRect l="223" t="-13656" r="223" b="-13656"/>
              </a:stretch>
            </a:blipFill>
          </p:spPr>
        </p:sp>
      </p:grpSp>
      <p:sp>
        <p:nvSpPr>
          <p:cNvPr name="TextBox 11" id="11"/>
          <p:cNvSpPr txBox="true"/>
          <p:nvPr/>
        </p:nvSpPr>
        <p:spPr>
          <a:xfrm rot="0">
            <a:off x="3867844" y="4265531"/>
            <a:ext cx="4745786" cy="3302635"/>
          </a:xfrm>
          <a:prstGeom prst="rect">
            <a:avLst/>
          </a:prstGeom>
        </p:spPr>
        <p:txBody>
          <a:bodyPr anchor="t" rtlCol="false" tIns="0" lIns="0" bIns="0" rIns="0">
            <a:spAutoFit/>
          </a:bodyPr>
          <a:lstStyle/>
          <a:p>
            <a:pPr>
              <a:lnSpc>
                <a:spcPts val="2239"/>
              </a:lnSpc>
            </a:pPr>
          </a:p>
          <a:p>
            <a:pPr>
              <a:lnSpc>
                <a:spcPts val="2239"/>
              </a:lnSpc>
            </a:pPr>
            <a:r>
              <a:rPr lang="en-US" sz="1599">
                <a:solidFill>
                  <a:srgbClr val="06233E"/>
                </a:solidFill>
                <a:latin typeface="Montserrat"/>
              </a:rPr>
              <a:t>Cette conférence vous fera vivre une expérience de systémique appliquée combinant des concepts relatifs au fonctionnement de tout système humain et une forme décalée, par l'intervention de Daisy Croquette, clowne sociologue. Vous serez immergé dans les apports sérieux du recadrage : en renversant le mode habituel d’intervention, les nouveaux éclairages permettent d’élargir sa vision des choses.</a:t>
            </a:r>
          </a:p>
          <a:p>
            <a:pPr marL="0" indent="0" lvl="0">
              <a:lnSpc>
                <a:spcPts val="2239"/>
              </a:lnSpc>
              <a:spcBef>
                <a:spcPct val="0"/>
              </a:spcBef>
            </a:pPr>
          </a:p>
        </p:txBody>
      </p:sp>
      <p:sp>
        <p:nvSpPr>
          <p:cNvPr name="TextBox 12" id="12"/>
          <p:cNvSpPr txBox="true"/>
          <p:nvPr/>
        </p:nvSpPr>
        <p:spPr>
          <a:xfrm rot="0">
            <a:off x="1043544" y="1190625"/>
            <a:ext cx="9452034" cy="1172692"/>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CONFÉRENCES 30'</a:t>
            </a:r>
          </a:p>
        </p:txBody>
      </p:sp>
      <p:sp>
        <p:nvSpPr>
          <p:cNvPr name="TextBox 13" id="13"/>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12/27</a:t>
            </a:r>
          </a:p>
        </p:txBody>
      </p:sp>
      <p:sp>
        <p:nvSpPr>
          <p:cNvPr name="TextBox 14" id="14"/>
          <p:cNvSpPr txBox="true"/>
          <p:nvPr/>
        </p:nvSpPr>
        <p:spPr>
          <a:xfrm rot="0">
            <a:off x="1028700" y="5400675"/>
            <a:ext cx="2459437" cy="824866"/>
          </a:xfrm>
          <a:prstGeom prst="rect">
            <a:avLst/>
          </a:prstGeom>
        </p:spPr>
        <p:txBody>
          <a:bodyPr anchor="t" rtlCol="false" tIns="0" lIns="0" bIns="0" rIns="0">
            <a:spAutoFit/>
          </a:bodyPr>
          <a:lstStyle/>
          <a:p>
            <a:pPr algn="ctr">
              <a:lnSpc>
                <a:spcPts val="3180"/>
              </a:lnSpc>
            </a:pPr>
            <a:r>
              <a:rPr lang="en-US" sz="3000">
                <a:solidFill>
                  <a:srgbClr val="002A5E"/>
                </a:solidFill>
                <a:latin typeface="Barlow Condensed Bold"/>
              </a:rPr>
              <a:t>Florence PIRE</a:t>
            </a:r>
          </a:p>
          <a:p>
            <a:pPr algn="ctr">
              <a:lnSpc>
                <a:spcPts val="3180"/>
              </a:lnSpc>
            </a:pPr>
            <a:r>
              <a:rPr lang="en-US" sz="3000">
                <a:solidFill>
                  <a:srgbClr val="002A5E"/>
                </a:solidFill>
                <a:latin typeface="Barlow Condensed Bold"/>
              </a:rPr>
              <a:t>Clown sociologue</a:t>
            </a:r>
          </a:p>
        </p:txBody>
      </p:sp>
      <p:sp>
        <p:nvSpPr>
          <p:cNvPr name="TextBox 15" id="15"/>
          <p:cNvSpPr txBox="true"/>
          <p:nvPr/>
        </p:nvSpPr>
        <p:spPr>
          <a:xfrm rot="0">
            <a:off x="3867844" y="3685817"/>
            <a:ext cx="4745786" cy="763269"/>
          </a:xfrm>
          <a:prstGeom prst="rect">
            <a:avLst/>
          </a:prstGeom>
        </p:spPr>
        <p:txBody>
          <a:bodyPr anchor="t" rtlCol="false" tIns="0" lIns="0" bIns="0" rIns="0">
            <a:spAutoFit/>
          </a:bodyPr>
          <a:lstStyle/>
          <a:p>
            <a:pPr algn="l" marL="0" indent="0" lvl="0">
              <a:lnSpc>
                <a:spcPts val="3080"/>
              </a:lnSpc>
              <a:spcBef>
                <a:spcPct val="0"/>
              </a:spcBef>
            </a:pPr>
            <a:r>
              <a:rPr lang="en-US" sz="2200">
                <a:solidFill>
                  <a:srgbClr val="002A5E"/>
                </a:solidFill>
                <a:latin typeface="Barlow Bold"/>
              </a:rPr>
              <a:t>PASSER D’UNE SOMME D’INDIVIDUS A UN COLLECTIF</a:t>
            </a:r>
          </a:p>
        </p:txBody>
      </p:sp>
      <p:sp>
        <p:nvSpPr>
          <p:cNvPr name="TextBox 16" id="16"/>
          <p:cNvSpPr txBox="true"/>
          <p:nvPr/>
        </p:nvSpPr>
        <p:spPr>
          <a:xfrm rot="0">
            <a:off x="12513514" y="4918919"/>
            <a:ext cx="4745786" cy="3302635"/>
          </a:xfrm>
          <a:prstGeom prst="rect">
            <a:avLst/>
          </a:prstGeom>
        </p:spPr>
        <p:txBody>
          <a:bodyPr anchor="t" rtlCol="false" tIns="0" lIns="0" bIns="0" rIns="0">
            <a:spAutoFit/>
          </a:bodyPr>
          <a:lstStyle/>
          <a:p>
            <a:pPr>
              <a:lnSpc>
                <a:spcPts val="2239"/>
              </a:lnSpc>
            </a:pPr>
            <a:r>
              <a:rPr lang="en-US" sz="1599">
                <a:solidFill>
                  <a:srgbClr val="06233E"/>
                </a:solidFill>
                <a:latin typeface="Montserrat"/>
              </a:rPr>
              <a:t> Vous aurez l'occasion :</a:t>
            </a:r>
          </a:p>
          <a:p>
            <a:pPr>
              <a:lnSpc>
                <a:spcPts val="2239"/>
              </a:lnSpc>
            </a:pPr>
          </a:p>
          <a:p>
            <a:pPr>
              <a:lnSpc>
                <a:spcPts val="2239"/>
              </a:lnSpc>
            </a:pPr>
            <a:r>
              <a:rPr lang="en-US" sz="1599">
                <a:solidFill>
                  <a:srgbClr val="06233E"/>
                </a:solidFill>
                <a:latin typeface="Montserrat"/>
              </a:rPr>
              <a:t>1- De découvrir des méthodes d’organisation pour organiser le prévisible et ouvrir un espace d’accueil à l’improbable (pour détecter les signaux faibles qui seront mon quotidien de demain)</a:t>
            </a:r>
          </a:p>
          <a:p>
            <a:pPr>
              <a:lnSpc>
                <a:spcPts val="2239"/>
              </a:lnSpc>
            </a:pPr>
          </a:p>
          <a:p>
            <a:pPr>
              <a:lnSpc>
                <a:spcPts val="2239"/>
              </a:lnSpc>
            </a:pPr>
            <a:r>
              <a:rPr lang="en-US" sz="1599">
                <a:solidFill>
                  <a:srgbClr val="06233E"/>
                </a:solidFill>
                <a:latin typeface="Montserrat"/>
              </a:rPr>
              <a:t>2- D’adopter une posture ouverte, curieuse et positive (dimension émotionnelle)</a:t>
            </a:r>
          </a:p>
          <a:p>
            <a:pPr>
              <a:lnSpc>
                <a:spcPts val="2239"/>
              </a:lnSpc>
            </a:pPr>
          </a:p>
          <a:p>
            <a:pPr marL="0" indent="0" lvl="0">
              <a:lnSpc>
                <a:spcPts val="2239"/>
              </a:lnSpc>
              <a:spcBef>
                <a:spcPct val="0"/>
              </a:spcBef>
            </a:pPr>
          </a:p>
        </p:txBody>
      </p:sp>
      <p:sp>
        <p:nvSpPr>
          <p:cNvPr name="TextBox 17" id="17"/>
          <p:cNvSpPr txBox="true"/>
          <p:nvPr/>
        </p:nvSpPr>
        <p:spPr>
          <a:xfrm rot="0">
            <a:off x="12513514" y="3685817"/>
            <a:ext cx="4745786" cy="1153794"/>
          </a:xfrm>
          <a:prstGeom prst="rect">
            <a:avLst/>
          </a:prstGeom>
        </p:spPr>
        <p:txBody>
          <a:bodyPr anchor="t" rtlCol="false" tIns="0" lIns="0" bIns="0" rIns="0">
            <a:spAutoFit/>
          </a:bodyPr>
          <a:lstStyle/>
          <a:p>
            <a:pPr algn="l" marL="0" indent="0" lvl="0">
              <a:lnSpc>
                <a:spcPts val="3080"/>
              </a:lnSpc>
              <a:spcBef>
                <a:spcPct val="0"/>
              </a:spcBef>
            </a:pPr>
            <a:r>
              <a:rPr lang="en-US" sz="2200">
                <a:solidFill>
                  <a:srgbClr val="002A5E"/>
                </a:solidFill>
                <a:latin typeface="Barlow Bold"/>
              </a:rPr>
              <a:t>ORGANISER LE PRÉVISIBLE POUR ACCUEILLIR L’IMPROBABLE COMME UN CADEAU</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444900" y="2755723"/>
            <a:ext cx="2486051" cy="2486041"/>
            <a:chOff x="0" y="0"/>
            <a:chExt cx="6350000" cy="6349975"/>
          </a:xfrm>
        </p:grpSpPr>
        <p:sp>
          <p:nvSpPr>
            <p:cNvPr name="Freeform 4" id="4"/>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4877" t="0" r="-24877" b="0"/>
              </a:stretch>
            </a:blipFill>
          </p:spPr>
        </p:sp>
      </p:grpSp>
      <p:sp>
        <p:nvSpPr>
          <p:cNvPr name="TextBox 5" id="5"/>
          <p:cNvSpPr txBox="true"/>
          <p:nvPr/>
        </p:nvSpPr>
        <p:spPr>
          <a:xfrm rot="0">
            <a:off x="2557218" y="9427674"/>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TextBox 6" id="6"/>
          <p:cNvSpPr txBox="true"/>
          <p:nvPr/>
        </p:nvSpPr>
        <p:spPr>
          <a:xfrm rot="0">
            <a:off x="3250589" y="4601365"/>
            <a:ext cx="4732397" cy="2473960"/>
          </a:xfrm>
          <a:prstGeom prst="rect">
            <a:avLst/>
          </a:prstGeom>
        </p:spPr>
        <p:txBody>
          <a:bodyPr anchor="t" rtlCol="false" tIns="0" lIns="0" bIns="0" rIns="0">
            <a:spAutoFit/>
          </a:bodyPr>
          <a:lstStyle/>
          <a:p>
            <a:pPr>
              <a:lnSpc>
                <a:spcPts val="2239"/>
              </a:lnSpc>
            </a:pPr>
            <a:r>
              <a:rPr lang="en-US" sz="1599">
                <a:solidFill>
                  <a:srgbClr val="06233E"/>
                </a:solidFill>
                <a:latin typeface="Montserrat"/>
              </a:rPr>
              <a:t>Et si nous arrêtions la quête du bonheur pour la remplacer par une démarche active de bien-être ? La conférence définit la notion de bien-être (pas de babyfoot ni de yoga, ;-)) </a:t>
            </a:r>
          </a:p>
          <a:p>
            <a:pPr>
              <a:lnSpc>
                <a:spcPts val="2239"/>
              </a:lnSpc>
              <a:spcBef>
                <a:spcPct val="0"/>
              </a:spcBef>
            </a:pPr>
            <a:r>
              <a:rPr lang="en-US" sz="1599">
                <a:solidFill>
                  <a:srgbClr val="06233E"/>
                </a:solidFill>
                <a:latin typeface="Montserrat"/>
              </a:rPr>
              <a:t>En mettant en lumière les principales composantes, sur lesquelles vous (et vos organisations) pouvez agir. Prêts à contribuer activement à plus de bien-être dans vos vies, dans vos équipes et dans vos entreprises ? </a:t>
            </a:r>
          </a:p>
        </p:txBody>
      </p:sp>
      <p:sp>
        <p:nvSpPr>
          <p:cNvPr name="TextBox 7" id="7"/>
          <p:cNvSpPr txBox="true"/>
          <p:nvPr/>
        </p:nvSpPr>
        <p:spPr>
          <a:xfrm rot="0">
            <a:off x="3250589" y="2914065"/>
            <a:ext cx="4732397" cy="763269"/>
          </a:xfrm>
          <a:prstGeom prst="rect">
            <a:avLst/>
          </a:prstGeom>
        </p:spPr>
        <p:txBody>
          <a:bodyPr anchor="t" rtlCol="false" tIns="0" lIns="0" bIns="0" rIns="0">
            <a:spAutoFit/>
          </a:bodyPr>
          <a:lstStyle/>
          <a:p>
            <a:pPr>
              <a:lnSpc>
                <a:spcPts val="3080"/>
              </a:lnSpc>
              <a:spcBef>
                <a:spcPct val="0"/>
              </a:spcBef>
            </a:pPr>
            <a:r>
              <a:rPr lang="en-US" sz="2200">
                <a:solidFill>
                  <a:srgbClr val="002A5E"/>
                </a:solidFill>
                <a:latin typeface="Barlow Bold"/>
              </a:rPr>
              <a:t>POUR EN FINIR AVEC LE BONHEUR... PARLONS BIEN ÊTRE!</a:t>
            </a:r>
          </a:p>
        </p:txBody>
      </p:sp>
      <p:sp>
        <p:nvSpPr>
          <p:cNvPr name="TextBox 8" id="8"/>
          <p:cNvSpPr txBox="true"/>
          <p:nvPr/>
        </p:nvSpPr>
        <p:spPr>
          <a:xfrm rot="0">
            <a:off x="471513" y="5556088"/>
            <a:ext cx="2459437" cy="1066799"/>
          </a:xfrm>
          <a:prstGeom prst="rect">
            <a:avLst/>
          </a:prstGeom>
        </p:spPr>
        <p:txBody>
          <a:bodyPr anchor="t" rtlCol="false" tIns="0" lIns="0" bIns="0" rIns="0">
            <a:spAutoFit/>
          </a:bodyPr>
          <a:lstStyle/>
          <a:p>
            <a:pPr algn="ctr">
              <a:lnSpc>
                <a:spcPts val="4200"/>
              </a:lnSpc>
            </a:pPr>
            <a:r>
              <a:rPr lang="en-US" sz="3000">
                <a:solidFill>
                  <a:srgbClr val="002A5E"/>
                </a:solidFill>
                <a:latin typeface="Barlow Condensed Bold"/>
              </a:rPr>
              <a:t>Anne Catherine</a:t>
            </a:r>
          </a:p>
          <a:p>
            <a:pPr algn="ctr">
              <a:lnSpc>
                <a:spcPts val="4200"/>
              </a:lnSpc>
              <a:spcBef>
                <a:spcPct val="0"/>
              </a:spcBef>
            </a:pPr>
            <a:r>
              <a:rPr lang="en-US" sz="3000">
                <a:solidFill>
                  <a:srgbClr val="002A5E"/>
                </a:solidFill>
                <a:latin typeface="Barlow Condensed Bold"/>
              </a:rPr>
              <a:t>GERON</a:t>
            </a:r>
          </a:p>
        </p:txBody>
      </p:sp>
      <p:sp>
        <p:nvSpPr>
          <p:cNvPr name="TextBox 9" id="9"/>
          <p:cNvSpPr txBox="true"/>
          <p:nvPr/>
        </p:nvSpPr>
        <p:spPr>
          <a:xfrm rot="0">
            <a:off x="444900" y="1190625"/>
            <a:ext cx="9489898" cy="1172692"/>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CONFÉRENCES 45'</a:t>
            </a:r>
          </a:p>
        </p:txBody>
      </p:sp>
      <p:sp>
        <p:nvSpPr>
          <p:cNvPr name="TextBox 10" id="10"/>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13/27</a:t>
            </a:r>
          </a:p>
        </p:txBody>
      </p:sp>
      <p:sp>
        <p:nvSpPr>
          <p:cNvPr name="TextBox 11" id="11"/>
          <p:cNvSpPr txBox="true"/>
          <p:nvPr/>
        </p:nvSpPr>
        <p:spPr>
          <a:xfrm rot="0">
            <a:off x="12199590" y="1190625"/>
            <a:ext cx="5059710" cy="11654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ATELIERS</a:t>
            </a:r>
          </a:p>
        </p:txBody>
      </p:sp>
      <p:sp>
        <p:nvSpPr>
          <p:cNvPr name="TextBox 12" id="12"/>
          <p:cNvSpPr txBox="true"/>
          <p:nvPr/>
        </p:nvSpPr>
        <p:spPr>
          <a:xfrm rot="0">
            <a:off x="12199590" y="4601365"/>
            <a:ext cx="4732397" cy="1921510"/>
          </a:xfrm>
          <a:prstGeom prst="rect">
            <a:avLst/>
          </a:prstGeom>
        </p:spPr>
        <p:txBody>
          <a:bodyPr anchor="t" rtlCol="false" tIns="0" lIns="0" bIns="0" rIns="0">
            <a:spAutoFit/>
          </a:bodyPr>
          <a:lstStyle/>
          <a:p>
            <a:pPr>
              <a:lnSpc>
                <a:spcPts val="2239"/>
              </a:lnSpc>
            </a:pPr>
            <a:r>
              <a:rPr lang="en-US" sz="1599">
                <a:solidFill>
                  <a:srgbClr val="06233E"/>
                </a:solidFill>
                <a:latin typeface="Montserrat"/>
              </a:rPr>
              <a:t>Les points forts et Les limites! </a:t>
            </a:r>
          </a:p>
          <a:p>
            <a:pPr>
              <a:lnSpc>
                <a:spcPts val="2239"/>
              </a:lnSpc>
            </a:pPr>
            <a:r>
              <a:rPr lang="en-US" sz="1599">
                <a:solidFill>
                  <a:srgbClr val="06233E"/>
                </a:solidFill>
                <a:latin typeface="Montserrat"/>
              </a:rPr>
              <a:t>4 Stratégies de Kim Cameron.</a:t>
            </a:r>
          </a:p>
          <a:p>
            <a:pPr>
              <a:lnSpc>
                <a:spcPts val="2239"/>
              </a:lnSpc>
            </a:pPr>
            <a:r>
              <a:rPr lang="en-US" sz="1599">
                <a:solidFill>
                  <a:srgbClr val="06233E"/>
                </a:solidFill>
                <a:latin typeface="Montserrat"/>
              </a:rPr>
              <a:t>Atelier animé avec les chapeaux de Bono pour nourrir sa créativité sur les 4 dimensions.</a:t>
            </a:r>
          </a:p>
          <a:p>
            <a:pPr>
              <a:lnSpc>
                <a:spcPts val="2239"/>
              </a:lnSpc>
              <a:spcBef>
                <a:spcPct val="0"/>
              </a:spcBef>
            </a:pPr>
            <a:r>
              <a:rPr lang="en-US" sz="1599">
                <a:solidFill>
                  <a:srgbClr val="06233E"/>
                </a:solidFill>
                <a:latin typeface="Montserrat"/>
              </a:rPr>
              <a:t>Trouver en intelligence collective comment l’implémenter dans vos équipes ou de manière transversale.</a:t>
            </a:r>
          </a:p>
        </p:txBody>
      </p:sp>
      <p:sp>
        <p:nvSpPr>
          <p:cNvPr name="TextBox 13" id="13"/>
          <p:cNvSpPr txBox="true"/>
          <p:nvPr/>
        </p:nvSpPr>
        <p:spPr>
          <a:xfrm rot="0">
            <a:off x="12199590" y="2989249"/>
            <a:ext cx="3343182" cy="325501"/>
          </a:xfrm>
          <a:prstGeom prst="rect">
            <a:avLst/>
          </a:prstGeom>
        </p:spPr>
        <p:txBody>
          <a:bodyPr anchor="t" rtlCol="false" tIns="0" lIns="0" bIns="0" rIns="0">
            <a:spAutoFit/>
          </a:bodyPr>
          <a:lstStyle/>
          <a:p>
            <a:pPr algn="l" marL="0" indent="0" lvl="0">
              <a:lnSpc>
                <a:spcPts val="2552"/>
              </a:lnSpc>
            </a:pPr>
            <a:r>
              <a:rPr lang="en-US" sz="2200">
                <a:solidFill>
                  <a:srgbClr val="F39C6F"/>
                </a:solidFill>
                <a:latin typeface="Barlow Bold"/>
              </a:rPr>
              <a:t>LE LEADERSHIP POSTIF</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566233" y="5306537"/>
            <a:ext cx="7148793" cy="2172385"/>
            <a:chOff x="0" y="0"/>
            <a:chExt cx="830651" cy="252419"/>
          </a:xfrm>
        </p:grpSpPr>
        <p:sp>
          <p:nvSpPr>
            <p:cNvPr name="Freeform 4" id="4"/>
            <p:cNvSpPr/>
            <p:nvPr/>
          </p:nvSpPr>
          <p:spPr>
            <a:xfrm flipH="false" flipV="false" rot="0">
              <a:off x="0" y="0"/>
              <a:ext cx="830651" cy="252420"/>
            </a:xfrm>
            <a:custGeom>
              <a:avLst/>
              <a:gdLst/>
              <a:ahLst/>
              <a:cxnLst/>
              <a:rect r="r" b="b" t="t" l="l"/>
              <a:pathLst>
                <a:path h="252420" w="830651">
                  <a:moveTo>
                    <a:pt x="627451" y="0"/>
                  </a:moveTo>
                  <a:lnTo>
                    <a:pt x="0" y="0"/>
                  </a:lnTo>
                  <a:lnTo>
                    <a:pt x="203200" y="252420"/>
                  </a:lnTo>
                  <a:lnTo>
                    <a:pt x="830651" y="252420"/>
                  </a:lnTo>
                  <a:lnTo>
                    <a:pt x="627451" y="0"/>
                  </a:lnTo>
                  <a:close/>
                </a:path>
              </a:pathLst>
            </a:custGeom>
            <a:blipFill>
              <a:blip r:embed="rId4"/>
              <a:stretch>
                <a:fillRect l="0" t="-57345" r="-9390" b="-82640"/>
              </a:stretch>
            </a:blipFill>
          </p:spPr>
        </p:sp>
      </p:grpSp>
      <p:grpSp>
        <p:nvGrpSpPr>
          <p:cNvPr name="Group 5" id="5"/>
          <p:cNvGrpSpPr/>
          <p:nvPr/>
        </p:nvGrpSpPr>
        <p:grpSpPr>
          <a:xfrm rot="0">
            <a:off x="5114066" y="5306537"/>
            <a:ext cx="7148793" cy="2172385"/>
            <a:chOff x="0" y="0"/>
            <a:chExt cx="830651" cy="252419"/>
          </a:xfrm>
        </p:grpSpPr>
        <p:sp>
          <p:nvSpPr>
            <p:cNvPr name="Freeform 6" id="6"/>
            <p:cNvSpPr/>
            <p:nvPr/>
          </p:nvSpPr>
          <p:spPr>
            <a:xfrm flipH="false" flipV="false" rot="0">
              <a:off x="0" y="0"/>
              <a:ext cx="830651" cy="252420"/>
            </a:xfrm>
            <a:custGeom>
              <a:avLst/>
              <a:gdLst/>
              <a:ahLst/>
              <a:cxnLst/>
              <a:rect r="r" b="b" t="t" l="l"/>
              <a:pathLst>
                <a:path h="252420" w="830651">
                  <a:moveTo>
                    <a:pt x="627451" y="0"/>
                  </a:moveTo>
                  <a:lnTo>
                    <a:pt x="0" y="0"/>
                  </a:lnTo>
                  <a:lnTo>
                    <a:pt x="203200" y="252420"/>
                  </a:lnTo>
                  <a:lnTo>
                    <a:pt x="830651" y="252420"/>
                  </a:lnTo>
                  <a:lnTo>
                    <a:pt x="627451" y="0"/>
                  </a:lnTo>
                  <a:close/>
                </a:path>
              </a:pathLst>
            </a:custGeom>
            <a:blipFill>
              <a:blip r:embed="rId5"/>
              <a:stretch>
                <a:fillRect l="-3220" t="-47390" r="0" b="-78493"/>
              </a:stretch>
            </a:blipFill>
          </p:spPr>
        </p:sp>
      </p:grpSp>
      <p:grpSp>
        <p:nvGrpSpPr>
          <p:cNvPr name="Group 7" id="7"/>
          <p:cNvGrpSpPr/>
          <p:nvPr/>
        </p:nvGrpSpPr>
        <p:grpSpPr>
          <a:xfrm rot="0">
            <a:off x="10763044" y="5306537"/>
            <a:ext cx="7148793" cy="2172385"/>
            <a:chOff x="0" y="0"/>
            <a:chExt cx="830651" cy="252419"/>
          </a:xfrm>
        </p:grpSpPr>
        <p:sp>
          <p:nvSpPr>
            <p:cNvPr name="Freeform 8" id="8"/>
            <p:cNvSpPr/>
            <p:nvPr/>
          </p:nvSpPr>
          <p:spPr>
            <a:xfrm flipH="false" flipV="false" rot="0">
              <a:off x="0" y="0"/>
              <a:ext cx="830651" cy="252420"/>
            </a:xfrm>
            <a:custGeom>
              <a:avLst/>
              <a:gdLst/>
              <a:ahLst/>
              <a:cxnLst/>
              <a:rect r="r" b="b" t="t" l="l"/>
              <a:pathLst>
                <a:path h="252420" w="830651">
                  <a:moveTo>
                    <a:pt x="627451" y="0"/>
                  </a:moveTo>
                  <a:lnTo>
                    <a:pt x="0" y="0"/>
                  </a:lnTo>
                  <a:lnTo>
                    <a:pt x="203200" y="252420"/>
                  </a:lnTo>
                  <a:lnTo>
                    <a:pt x="830651" y="252420"/>
                  </a:lnTo>
                  <a:lnTo>
                    <a:pt x="627451" y="0"/>
                  </a:lnTo>
                  <a:close/>
                </a:path>
              </a:pathLst>
            </a:custGeom>
            <a:blipFill>
              <a:blip r:embed="rId6"/>
              <a:stretch>
                <a:fillRect l="0" t="-59623" r="0" b="-59623"/>
              </a:stretch>
            </a:blipFill>
          </p:spPr>
        </p:sp>
      </p:grpSp>
      <p:grpSp>
        <p:nvGrpSpPr>
          <p:cNvPr name="Group 9" id="9"/>
          <p:cNvGrpSpPr/>
          <p:nvPr/>
        </p:nvGrpSpPr>
        <p:grpSpPr>
          <a:xfrm rot="0">
            <a:off x="16450985" y="5306537"/>
            <a:ext cx="7148793" cy="2172385"/>
            <a:chOff x="0" y="0"/>
            <a:chExt cx="830651" cy="252419"/>
          </a:xfrm>
        </p:grpSpPr>
        <p:sp>
          <p:nvSpPr>
            <p:cNvPr name="Freeform 10" id="10"/>
            <p:cNvSpPr/>
            <p:nvPr/>
          </p:nvSpPr>
          <p:spPr>
            <a:xfrm flipH="false" flipV="false" rot="0">
              <a:off x="0" y="0"/>
              <a:ext cx="830651" cy="252420"/>
            </a:xfrm>
            <a:custGeom>
              <a:avLst/>
              <a:gdLst/>
              <a:ahLst/>
              <a:cxnLst/>
              <a:rect r="r" b="b" t="t" l="l"/>
              <a:pathLst>
                <a:path h="252420" w="830651">
                  <a:moveTo>
                    <a:pt x="627451" y="0"/>
                  </a:moveTo>
                  <a:lnTo>
                    <a:pt x="0" y="0"/>
                  </a:lnTo>
                  <a:lnTo>
                    <a:pt x="203200" y="252420"/>
                  </a:lnTo>
                  <a:lnTo>
                    <a:pt x="830651" y="252420"/>
                  </a:lnTo>
                  <a:lnTo>
                    <a:pt x="627451" y="0"/>
                  </a:lnTo>
                  <a:close/>
                </a:path>
              </a:pathLst>
            </a:custGeom>
            <a:blipFill>
              <a:blip r:embed="rId7"/>
              <a:stretch>
                <a:fillRect l="0" t="-1341" r="0" b="-118042"/>
              </a:stretch>
            </a:blipFill>
          </p:spPr>
        </p:sp>
      </p:grpSp>
      <p:sp>
        <p:nvSpPr>
          <p:cNvPr name="Freeform 11" id="11"/>
          <p:cNvSpPr/>
          <p:nvPr/>
        </p:nvSpPr>
        <p:spPr>
          <a:xfrm flipH="false" flipV="false" rot="0">
            <a:off x="15620144" y="0"/>
            <a:ext cx="2667856" cy="882895"/>
          </a:xfrm>
          <a:custGeom>
            <a:avLst/>
            <a:gdLst/>
            <a:ahLst/>
            <a:cxnLst/>
            <a:rect r="r" b="b" t="t" l="l"/>
            <a:pathLst>
              <a:path h="882895" w="2667856">
                <a:moveTo>
                  <a:pt x="0" y="0"/>
                </a:moveTo>
                <a:lnTo>
                  <a:pt x="2667856" y="0"/>
                </a:lnTo>
                <a:lnTo>
                  <a:pt x="2667856" y="882895"/>
                </a:lnTo>
                <a:lnTo>
                  <a:pt x="0" y="882895"/>
                </a:lnTo>
                <a:lnTo>
                  <a:pt x="0" y="0"/>
                </a:lnTo>
                <a:close/>
              </a:path>
            </a:pathLst>
          </a:custGeom>
          <a:blipFill>
            <a:blip r:embed="rId8"/>
            <a:stretch>
              <a:fillRect l="0" t="-11425" r="0" b="0"/>
            </a:stretch>
          </a:blipFill>
        </p:spPr>
      </p:sp>
      <p:sp>
        <p:nvSpPr>
          <p:cNvPr name="TextBox 12" id="12"/>
          <p:cNvSpPr txBox="true"/>
          <p:nvPr/>
        </p:nvSpPr>
        <p:spPr>
          <a:xfrm rot="0">
            <a:off x="6098879" y="9511805"/>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TextBox 13" id="13"/>
          <p:cNvSpPr txBox="true"/>
          <p:nvPr/>
        </p:nvSpPr>
        <p:spPr>
          <a:xfrm rot="0">
            <a:off x="743912" y="1190625"/>
            <a:ext cx="17303204" cy="2081101"/>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a:rPr>
              <a:t>REX DE COMPTOIR</a:t>
            </a:r>
          </a:p>
          <a:p>
            <a:pPr>
              <a:lnSpc>
                <a:spcPts val="7358"/>
              </a:lnSpc>
            </a:pPr>
            <a:r>
              <a:rPr lang="en-US" sz="7358" spc="1059">
                <a:solidFill>
                  <a:srgbClr val="002A5E"/>
                </a:solidFill>
                <a:latin typeface="Barlow Condensed Bold"/>
              </a:rPr>
              <a:t>TRANSFORMATION PUBLIQUE et PRIVEE</a:t>
            </a:r>
          </a:p>
        </p:txBody>
      </p:sp>
      <p:sp>
        <p:nvSpPr>
          <p:cNvPr name="TextBox 14" id="14"/>
          <p:cNvSpPr txBox="true"/>
          <p:nvPr/>
        </p:nvSpPr>
        <p:spPr>
          <a:xfrm rot="0">
            <a:off x="1043544" y="7567882"/>
            <a:ext cx="5553860" cy="2116634"/>
          </a:xfrm>
          <a:prstGeom prst="rect">
            <a:avLst/>
          </a:prstGeom>
        </p:spPr>
        <p:txBody>
          <a:bodyPr anchor="t" rtlCol="false" tIns="0" lIns="0" bIns="0" rIns="0">
            <a:spAutoFit/>
          </a:bodyPr>
          <a:lstStyle/>
          <a:p>
            <a:pPr algn="ctr">
              <a:lnSpc>
                <a:spcPts val="3421"/>
              </a:lnSpc>
            </a:pPr>
            <a:r>
              <a:rPr lang="en-US" sz="2443">
                <a:solidFill>
                  <a:srgbClr val="FF6600"/>
                </a:solidFill>
                <a:latin typeface="Montserrat Bold"/>
              </a:rPr>
              <a:t>DES EXPERTS L‘UN À COTÉ DE L‘AUTRE</a:t>
            </a:r>
          </a:p>
          <a:p>
            <a:pPr algn="ctr">
              <a:lnSpc>
                <a:spcPts val="3421"/>
              </a:lnSpc>
            </a:pPr>
            <a:r>
              <a:rPr lang="en-US" sz="2443">
                <a:solidFill>
                  <a:srgbClr val="00A9CE"/>
                </a:solidFill>
                <a:latin typeface="Montserrat Bold"/>
              </a:rPr>
              <a:t>LAURENCE JAMOTTE &amp; LUCRÈCE CHARTRY / CATHERINE TACKOEN &amp; SÉBASTIEN COMBEFIS</a:t>
            </a:r>
          </a:p>
        </p:txBody>
      </p:sp>
      <p:sp>
        <p:nvSpPr>
          <p:cNvPr name="TextBox 15" id="15"/>
          <p:cNvSpPr txBox="true"/>
          <p:nvPr/>
        </p:nvSpPr>
        <p:spPr>
          <a:xfrm rot="0">
            <a:off x="1043544" y="3730126"/>
            <a:ext cx="7854058" cy="1251449"/>
          </a:xfrm>
          <a:prstGeom prst="rect">
            <a:avLst/>
          </a:prstGeom>
        </p:spPr>
        <p:txBody>
          <a:bodyPr anchor="t" rtlCol="false" tIns="0" lIns="0" bIns="0" rIns="0">
            <a:spAutoFit/>
          </a:bodyPr>
          <a:lstStyle/>
          <a:p>
            <a:pPr>
              <a:lnSpc>
                <a:spcPts val="2542"/>
              </a:lnSpc>
            </a:pPr>
            <a:r>
              <a:rPr lang="en-US" sz="2017">
                <a:solidFill>
                  <a:srgbClr val="002A5E"/>
                </a:solidFill>
                <a:latin typeface="Montserrat"/>
              </a:rPr>
              <a:t>Un moment spécialement conçu et animé par une accompagnatrice du changement comme un moment de partage / action </a:t>
            </a:r>
            <a:r>
              <a:rPr lang="en-US" sz="2017">
                <a:solidFill>
                  <a:srgbClr val="002A5E"/>
                </a:solidFill>
                <a:latin typeface="Montserrat Bold"/>
              </a:rPr>
              <a:t>des acteurs et actrices du secteur public et privé</a:t>
            </a:r>
          </a:p>
        </p:txBody>
      </p:sp>
      <p:sp>
        <p:nvSpPr>
          <p:cNvPr name="TextBox 16" id="16"/>
          <p:cNvSpPr txBox="true"/>
          <p:nvPr/>
        </p:nvSpPr>
        <p:spPr>
          <a:xfrm rot="0">
            <a:off x="9243317" y="3730126"/>
            <a:ext cx="7854058" cy="622799"/>
          </a:xfrm>
          <a:prstGeom prst="rect">
            <a:avLst/>
          </a:prstGeom>
        </p:spPr>
        <p:txBody>
          <a:bodyPr anchor="t" rtlCol="false" tIns="0" lIns="0" bIns="0" rIns="0">
            <a:spAutoFit/>
          </a:bodyPr>
          <a:lstStyle/>
          <a:p>
            <a:pPr>
              <a:lnSpc>
                <a:spcPts val="2542"/>
              </a:lnSpc>
            </a:pPr>
            <a:r>
              <a:rPr lang="en-US" sz="2017">
                <a:solidFill>
                  <a:srgbClr val="002A5E"/>
                </a:solidFill>
                <a:latin typeface="Montserrat Bold"/>
              </a:rPr>
              <a:t>Un format participatif </a:t>
            </a:r>
            <a:r>
              <a:rPr lang="en-US" sz="2017">
                <a:solidFill>
                  <a:srgbClr val="002A5E"/>
                </a:solidFill>
                <a:latin typeface="Montserrat"/>
              </a:rPr>
              <a:t>pour favoriser échanges et partages autour du sujet de la gouvernance</a:t>
            </a:r>
          </a:p>
        </p:txBody>
      </p:sp>
      <p:sp>
        <p:nvSpPr>
          <p:cNvPr name="TextBox 17" id="17"/>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14/78</a:t>
            </a:r>
          </a:p>
        </p:txBody>
      </p:sp>
      <p:sp>
        <p:nvSpPr>
          <p:cNvPr name="TextBox 18" id="18"/>
          <p:cNvSpPr txBox="true"/>
          <p:nvPr/>
        </p:nvSpPr>
        <p:spPr>
          <a:xfrm rot="0">
            <a:off x="13170346" y="7631322"/>
            <a:ext cx="3977806" cy="1589565"/>
          </a:xfrm>
          <a:prstGeom prst="rect">
            <a:avLst/>
          </a:prstGeom>
        </p:spPr>
        <p:txBody>
          <a:bodyPr anchor="t" rtlCol="false" tIns="0" lIns="0" bIns="0" rIns="0">
            <a:spAutoFit/>
          </a:bodyPr>
          <a:lstStyle/>
          <a:p>
            <a:pPr algn="ctr">
              <a:lnSpc>
                <a:spcPts val="3211"/>
              </a:lnSpc>
            </a:pPr>
            <a:r>
              <a:rPr lang="en-US" sz="2293">
                <a:solidFill>
                  <a:srgbClr val="FF6600"/>
                </a:solidFill>
                <a:latin typeface="Montserrat Bold"/>
              </a:rPr>
              <a:t>UN COMPTOIR </a:t>
            </a:r>
          </a:p>
          <a:p>
            <a:pPr algn="ctr">
              <a:lnSpc>
                <a:spcPts val="3211"/>
              </a:lnSpc>
            </a:pPr>
            <a:r>
              <a:rPr lang="en-US" sz="2293">
                <a:solidFill>
                  <a:srgbClr val="002A5E"/>
                </a:solidFill>
                <a:latin typeface="Montserrat"/>
              </a:rPr>
              <a:t>pour un lieu d‘écoute et d‘échanges avec </a:t>
            </a:r>
            <a:r>
              <a:rPr lang="en-US" sz="2293">
                <a:solidFill>
                  <a:srgbClr val="00A9CE"/>
                </a:solidFill>
                <a:latin typeface="Montserrat Bold"/>
              </a:rPr>
              <a:t>les participants</a:t>
            </a:r>
          </a:p>
        </p:txBody>
      </p:sp>
      <p:sp>
        <p:nvSpPr>
          <p:cNvPr name="TextBox 19" id="19"/>
          <p:cNvSpPr txBox="true"/>
          <p:nvPr/>
        </p:nvSpPr>
        <p:spPr>
          <a:xfrm rot="0">
            <a:off x="6895077" y="7631322"/>
            <a:ext cx="5545767" cy="1590288"/>
          </a:xfrm>
          <a:prstGeom prst="rect">
            <a:avLst/>
          </a:prstGeom>
        </p:spPr>
        <p:txBody>
          <a:bodyPr anchor="t" rtlCol="false" tIns="0" lIns="0" bIns="0" rIns="0">
            <a:spAutoFit/>
          </a:bodyPr>
          <a:lstStyle/>
          <a:p>
            <a:pPr algn="ctr">
              <a:lnSpc>
                <a:spcPts val="3171"/>
              </a:lnSpc>
            </a:pPr>
            <a:r>
              <a:rPr lang="en-US" sz="2265">
                <a:solidFill>
                  <a:srgbClr val="FF6600"/>
                </a:solidFill>
                <a:latin typeface="Montserrat Bold"/>
              </a:rPr>
              <a:t>PARTAGE D‘ EXPÉRIENCES</a:t>
            </a:r>
          </a:p>
          <a:p>
            <a:pPr algn="ctr">
              <a:lnSpc>
                <a:spcPts val="3171"/>
              </a:lnSpc>
            </a:pPr>
            <a:r>
              <a:rPr lang="en-US" sz="2265">
                <a:solidFill>
                  <a:srgbClr val="002A5E"/>
                </a:solidFill>
                <a:latin typeface="Montserrat"/>
              </a:rPr>
              <a:t>DÉCOUVERTE DE MISE EN OEUVRE ET/OU DE CONCEPT DE GOUVERNANCE ANIMÉE PAR </a:t>
            </a:r>
            <a:r>
              <a:rPr lang="en-US" sz="2265">
                <a:solidFill>
                  <a:srgbClr val="00A9CE"/>
                </a:solidFill>
                <a:latin typeface="Montserrat Bold"/>
              </a:rPr>
              <a:t>LAETITIA GERARD</a:t>
            </a:r>
          </a:p>
        </p:txBody>
      </p:sp>
      <p:sp>
        <p:nvSpPr>
          <p:cNvPr name="TextBox 20" id="20"/>
          <p:cNvSpPr txBox="true"/>
          <p:nvPr/>
        </p:nvSpPr>
        <p:spPr>
          <a:xfrm rot="0">
            <a:off x="15121464" y="1471402"/>
            <a:ext cx="2866903" cy="296306"/>
          </a:xfrm>
          <a:prstGeom prst="rect">
            <a:avLst/>
          </a:prstGeom>
        </p:spPr>
        <p:txBody>
          <a:bodyPr anchor="t" rtlCol="false" tIns="0" lIns="0" bIns="0" rIns="0">
            <a:spAutoFit/>
          </a:bodyPr>
          <a:lstStyle/>
          <a:p>
            <a:pPr algn="ctr">
              <a:lnSpc>
                <a:spcPts val="2368"/>
              </a:lnSpc>
            </a:pPr>
            <a:r>
              <a:rPr lang="en-US" sz="1990">
                <a:solidFill>
                  <a:srgbClr val="FFFFFF"/>
                </a:solidFill>
                <a:latin typeface="Montserrat Classic Bold"/>
              </a:rPr>
              <a:t>Vendredi 24 ma</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557218" y="9427674"/>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Freeform 3" id="3"/>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6831200" y="3085729"/>
            <a:ext cx="1459875" cy="1459875"/>
            <a:chOff x="0" y="0"/>
            <a:chExt cx="13716000" cy="13716000"/>
          </a:xfrm>
        </p:grpSpPr>
        <p:sp>
          <p:nvSpPr>
            <p:cNvPr name="Freeform 5" id="5"/>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4"/>
              <a:stretch>
                <a:fillRect l="-1539" t="0" r="-1539" b="0"/>
              </a:stretch>
            </a:blipFill>
          </p:spPr>
        </p:sp>
      </p:grpSp>
      <p:grpSp>
        <p:nvGrpSpPr>
          <p:cNvPr name="Group 6" id="6"/>
          <p:cNvGrpSpPr>
            <a:grpSpLocks noChangeAspect="true"/>
          </p:cNvGrpSpPr>
          <p:nvPr/>
        </p:nvGrpSpPr>
        <p:grpSpPr>
          <a:xfrm rot="0">
            <a:off x="12496754" y="3175370"/>
            <a:ext cx="1462207" cy="1462207"/>
            <a:chOff x="0" y="0"/>
            <a:chExt cx="13716000" cy="13716000"/>
          </a:xfrm>
        </p:grpSpPr>
        <p:sp>
          <p:nvSpPr>
            <p:cNvPr name="Freeform 7" id="7"/>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5"/>
              <a:stretch>
                <a:fillRect l="-16598" t="0" r="-21806" b="-108536"/>
              </a:stretch>
            </a:blipFill>
          </p:spPr>
        </p:sp>
      </p:grpSp>
      <p:sp>
        <p:nvSpPr>
          <p:cNvPr name="Freeform 8" id="8"/>
          <p:cNvSpPr/>
          <p:nvPr/>
        </p:nvSpPr>
        <p:spPr>
          <a:xfrm flipH="false" flipV="false" rot="0">
            <a:off x="0" y="9168165"/>
            <a:ext cx="2667856" cy="882895"/>
          </a:xfrm>
          <a:custGeom>
            <a:avLst/>
            <a:gdLst/>
            <a:ahLst/>
            <a:cxnLst/>
            <a:rect r="r" b="b" t="t" l="l"/>
            <a:pathLst>
              <a:path h="882895" w="2667856">
                <a:moveTo>
                  <a:pt x="0" y="0"/>
                </a:moveTo>
                <a:lnTo>
                  <a:pt x="2667856" y="0"/>
                </a:lnTo>
                <a:lnTo>
                  <a:pt x="2667856" y="882896"/>
                </a:lnTo>
                <a:lnTo>
                  <a:pt x="0" y="882896"/>
                </a:lnTo>
                <a:lnTo>
                  <a:pt x="0" y="0"/>
                </a:lnTo>
                <a:close/>
              </a:path>
            </a:pathLst>
          </a:custGeom>
          <a:blipFill>
            <a:blip r:embed="rId6"/>
            <a:stretch>
              <a:fillRect l="0" t="-11425" r="0" b="0"/>
            </a:stretch>
          </a:blipFill>
        </p:spPr>
      </p:sp>
      <p:grpSp>
        <p:nvGrpSpPr>
          <p:cNvPr name="Group 9" id="9"/>
          <p:cNvGrpSpPr>
            <a:grpSpLocks noChangeAspect="true"/>
          </p:cNvGrpSpPr>
          <p:nvPr/>
        </p:nvGrpSpPr>
        <p:grpSpPr>
          <a:xfrm rot="0">
            <a:off x="1015839" y="3065348"/>
            <a:ext cx="1480257" cy="1480257"/>
            <a:chOff x="0" y="0"/>
            <a:chExt cx="13716000" cy="13716000"/>
          </a:xfrm>
        </p:grpSpPr>
        <p:sp>
          <p:nvSpPr>
            <p:cNvPr name="Freeform 10" id="10"/>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7"/>
              <a:stretch>
                <a:fillRect l="-30472" t="0" r="-18857" b="0"/>
              </a:stretch>
            </a:blipFill>
          </p:spPr>
        </p:sp>
      </p:grpSp>
      <p:sp>
        <p:nvSpPr>
          <p:cNvPr name="Freeform 11" id="11"/>
          <p:cNvSpPr/>
          <p:nvPr/>
        </p:nvSpPr>
        <p:spPr>
          <a:xfrm flipH="false" flipV="false" rot="0">
            <a:off x="15642091" y="257231"/>
            <a:ext cx="2013649" cy="2464403"/>
          </a:xfrm>
          <a:custGeom>
            <a:avLst/>
            <a:gdLst/>
            <a:ahLst/>
            <a:cxnLst/>
            <a:rect r="r" b="b" t="t" l="l"/>
            <a:pathLst>
              <a:path h="2464403" w="2013649">
                <a:moveTo>
                  <a:pt x="0" y="0"/>
                </a:moveTo>
                <a:lnTo>
                  <a:pt x="2013649" y="0"/>
                </a:lnTo>
                <a:lnTo>
                  <a:pt x="2013649" y="2464403"/>
                </a:lnTo>
                <a:lnTo>
                  <a:pt x="0" y="24644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 id="12"/>
          <p:cNvSpPr txBox="true"/>
          <p:nvPr/>
        </p:nvSpPr>
        <p:spPr>
          <a:xfrm rot="0">
            <a:off x="1043544" y="1190625"/>
            <a:ext cx="5059710" cy="11654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ATELIERS</a:t>
            </a:r>
          </a:p>
        </p:txBody>
      </p:sp>
      <p:sp>
        <p:nvSpPr>
          <p:cNvPr name="TextBox 13" id="13"/>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15/27</a:t>
            </a:r>
          </a:p>
        </p:txBody>
      </p:sp>
      <p:sp>
        <p:nvSpPr>
          <p:cNvPr name="TextBox 14" id="14"/>
          <p:cNvSpPr txBox="true"/>
          <p:nvPr/>
        </p:nvSpPr>
        <p:spPr>
          <a:xfrm rot="0">
            <a:off x="8567300" y="4789977"/>
            <a:ext cx="3309982" cy="2667000"/>
          </a:xfrm>
          <a:prstGeom prst="rect">
            <a:avLst/>
          </a:prstGeom>
        </p:spPr>
        <p:txBody>
          <a:bodyPr anchor="t" rtlCol="false" tIns="0" lIns="0" bIns="0" rIns="0">
            <a:spAutoFit/>
          </a:bodyPr>
          <a:lstStyle/>
          <a:p>
            <a:pPr marL="0" indent="0" lvl="0">
              <a:lnSpc>
                <a:spcPts val="2100"/>
              </a:lnSpc>
              <a:spcBef>
                <a:spcPct val="0"/>
              </a:spcBef>
            </a:pPr>
            <a:r>
              <a:rPr lang="en-US" sz="1500">
                <a:solidFill>
                  <a:srgbClr val="06233E"/>
                </a:solidFill>
                <a:latin typeface="Montserrat"/>
              </a:rPr>
              <a:t>Un atelier de découverte sur le diagnostic organisationnel: un outil puissant pour évaluer les capacités d'une organisation. Capacités à mettre en oeuvre et suivre un projet, à agir, à innover, à s'adapter au contexte et à le faire évoluer. Et cela, à partir de la phase du cycle de vie dans laquelle se trouve l'entreprise.</a:t>
            </a:r>
          </a:p>
        </p:txBody>
      </p:sp>
      <p:sp>
        <p:nvSpPr>
          <p:cNvPr name="TextBox 15" id="15"/>
          <p:cNvSpPr txBox="true"/>
          <p:nvPr/>
        </p:nvSpPr>
        <p:spPr>
          <a:xfrm rot="0">
            <a:off x="14122389" y="5524500"/>
            <a:ext cx="3343182" cy="3733800"/>
          </a:xfrm>
          <a:prstGeom prst="rect">
            <a:avLst/>
          </a:prstGeom>
        </p:spPr>
        <p:txBody>
          <a:bodyPr anchor="t" rtlCol="false" tIns="0" lIns="0" bIns="0" rIns="0">
            <a:spAutoFit/>
          </a:bodyPr>
          <a:lstStyle/>
          <a:p>
            <a:pPr>
              <a:lnSpc>
                <a:spcPts val="2100"/>
              </a:lnSpc>
            </a:pPr>
            <a:r>
              <a:rPr lang="en-US" sz="1500">
                <a:solidFill>
                  <a:srgbClr val="06233E"/>
                </a:solidFill>
                <a:latin typeface="Montserrat"/>
              </a:rPr>
              <a:t>Vous cherchez à accélérer votre agilité professionnelle et à identifier vos propres axes de progrès ? Découvrez une approche d'apprentissage dans l'action basée sur l'échange de pratiques, l'entraide et l'intelligence collective. Profitez d’une expérience hautement enrichissante et collaborative qui vous permettra de co-créer des solutions novatrices et de renforcer vos compétences.</a:t>
            </a:r>
          </a:p>
          <a:p>
            <a:pPr marL="0" indent="0" lvl="0">
              <a:lnSpc>
                <a:spcPts val="2100"/>
              </a:lnSpc>
              <a:spcBef>
                <a:spcPct val="0"/>
              </a:spcBef>
            </a:pPr>
          </a:p>
        </p:txBody>
      </p:sp>
      <p:sp>
        <p:nvSpPr>
          <p:cNvPr name="TextBox 16" id="16"/>
          <p:cNvSpPr txBox="true"/>
          <p:nvPr/>
        </p:nvSpPr>
        <p:spPr>
          <a:xfrm rot="0">
            <a:off x="8567300" y="3915999"/>
            <a:ext cx="3039403" cy="649351"/>
          </a:xfrm>
          <a:prstGeom prst="rect">
            <a:avLst/>
          </a:prstGeom>
        </p:spPr>
        <p:txBody>
          <a:bodyPr anchor="t" rtlCol="false" tIns="0" lIns="0" bIns="0" rIns="0">
            <a:spAutoFit/>
          </a:bodyPr>
          <a:lstStyle/>
          <a:p>
            <a:pPr algn="l" marL="0" indent="0" lvl="0">
              <a:lnSpc>
                <a:spcPts val="2552"/>
              </a:lnSpc>
            </a:pPr>
            <a:r>
              <a:rPr lang="en-US" sz="2200">
                <a:solidFill>
                  <a:srgbClr val="F39C6F"/>
                </a:solidFill>
                <a:latin typeface="Barlow Bold"/>
              </a:rPr>
              <a:t>mon entreprise est elle robuste</a:t>
            </a:r>
          </a:p>
        </p:txBody>
      </p:sp>
      <p:sp>
        <p:nvSpPr>
          <p:cNvPr name="TextBox 17" id="17"/>
          <p:cNvSpPr txBox="true"/>
          <p:nvPr/>
        </p:nvSpPr>
        <p:spPr>
          <a:xfrm rot="0">
            <a:off x="14122389" y="3915999"/>
            <a:ext cx="3343182" cy="1297051"/>
          </a:xfrm>
          <a:prstGeom prst="rect">
            <a:avLst/>
          </a:prstGeom>
        </p:spPr>
        <p:txBody>
          <a:bodyPr anchor="t" rtlCol="false" tIns="0" lIns="0" bIns="0" rIns="0">
            <a:spAutoFit/>
          </a:bodyPr>
          <a:lstStyle/>
          <a:p>
            <a:pPr algn="l" marL="0" indent="0" lvl="0">
              <a:lnSpc>
                <a:spcPts val="2552"/>
              </a:lnSpc>
            </a:pPr>
            <a:r>
              <a:rPr lang="en-US" sz="2200">
                <a:solidFill>
                  <a:srgbClr val="F39C6F"/>
                </a:solidFill>
                <a:latin typeface="Barlow Bold"/>
              </a:rPr>
              <a:t>“FLASH CODEV” ACCÉLERER LE PASSAGE A L’ACTION ET PROGRESSER ENSEMBLE</a:t>
            </a:r>
          </a:p>
        </p:txBody>
      </p:sp>
      <p:sp>
        <p:nvSpPr>
          <p:cNvPr name="TextBox 18" id="18"/>
          <p:cNvSpPr txBox="true"/>
          <p:nvPr/>
        </p:nvSpPr>
        <p:spPr>
          <a:xfrm rot="0">
            <a:off x="2772321" y="5105400"/>
            <a:ext cx="3330933" cy="2667000"/>
          </a:xfrm>
          <a:prstGeom prst="rect">
            <a:avLst/>
          </a:prstGeom>
        </p:spPr>
        <p:txBody>
          <a:bodyPr anchor="t" rtlCol="false" tIns="0" lIns="0" bIns="0" rIns="0">
            <a:spAutoFit/>
          </a:bodyPr>
          <a:lstStyle/>
          <a:p>
            <a:pPr>
              <a:lnSpc>
                <a:spcPts val="2100"/>
              </a:lnSpc>
            </a:pPr>
            <a:r>
              <a:rPr lang="en-US" sz="1500">
                <a:solidFill>
                  <a:srgbClr val="06233E"/>
                </a:solidFill>
                <a:latin typeface="Montserrat"/>
              </a:rPr>
              <a:t>Les émotions influencent nos comportements, parfois à l’insu de notre plein gré. </a:t>
            </a:r>
          </a:p>
          <a:p>
            <a:pPr>
              <a:lnSpc>
                <a:spcPts val="2100"/>
              </a:lnSpc>
            </a:pPr>
            <a:r>
              <a:rPr lang="en-US" sz="1500">
                <a:solidFill>
                  <a:srgbClr val="06233E"/>
                </a:solidFill>
                <a:latin typeface="Montserrat"/>
              </a:rPr>
              <a:t>Si nous ne leur prêtons pas attention, elles peuvent nous tendre des pièges.</a:t>
            </a:r>
          </a:p>
          <a:p>
            <a:pPr marL="0" indent="0" lvl="0">
              <a:lnSpc>
                <a:spcPts val="2100"/>
              </a:lnSpc>
              <a:spcBef>
                <a:spcPct val="0"/>
              </a:spcBef>
            </a:pPr>
            <a:r>
              <a:rPr lang="en-US" sz="1500">
                <a:solidFill>
                  <a:srgbClr val="06233E"/>
                </a:solidFill>
                <a:latin typeface="Montserrat"/>
              </a:rPr>
              <a:t>Si nous prenons le temps de décoder leur langage parfois nébuleux, elles deviennent alors de précieuses alliées.</a:t>
            </a:r>
          </a:p>
        </p:txBody>
      </p:sp>
      <p:sp>
        <p:nvSpPr>
          <p:cNvPr name="TextBox 19" id="19"/>
          <p:cNvSpPr txBox="true"/>
          <p:nvPr/>
        </p:nvSpPr>
        <p:spPr>
          <a:xfrm rot="0">
            <a:off x="2772321" y="3915999"/>
            <a:ext cx="3039403" cy="973201"/>
          </a:xfrm>
          <a:prstGeom prst="rect">
            <a:avLst/>
          </a:prstGeom>
        </p:spPr>
        <p:txBody>
          <a:bodyPr anchor="t" rtlCol="false" tIns="0" lIns="0" bIns="0" rIns="0">
            <a:spAutoFit/>
          </a:bodyPr>
          <a:lstStyle/>
          <a:p>
            <a:pPr algn="l" marL="0" indent="0" lvl="0">
              <a:lnSpc>
                <a:spcPts val="2552"/>
              </a:lnSpc>
            </a:pPr>
            <a:r>
              <a:rPr lang="en-US" sz="2200">
                <a:solidFill>
                  <a:srgbClr val="F39C6F"/>
                </a:solidFill>
                <a:latin typeface="Barlow Bold"/>
              </a:rPr>
              <a:t>CATAPULTES OU BOOMERANGS : LE POUVOIR DES ÉMOTIONS</a:t>
            </a:r>
          </a:p>
        </p:txBody>
      </p:sp>
      <p:sp>
        <p:nvSpPr>
          <p:cNvPr name="TextBox 20" id="20"/>
          <p:cNvSpPr txBox="true"/>
          <p:nvPr/>
        </p:nvSpPr>
        <p:spPr>
          <a:xfrm rot="0">
            <a:off x="2772321" y="3133354"/>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Antoine POLLET</a:t>
            </a:r>
          </a:p>
        </p:txBody>
      </p:sp>
      <p:sp>
        <p:nvSpPr>
          <p:cNvPr name="TextBox 21" id="21"/>
          <p:cNvSpPr txBox="true"/>
          <p:nvPr/>
        </p:nvSpPr>
        <p:spPr>
          <a:xfrm rot="0">
            <a:off x="8567300" y="3133354"/>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Isabel POZY</a:t>
            </a:r>
          </a:p>
        </p:txBody>
      </p:sp>
      <p:sp>
        <p:nvSpPr>
          <p:cNvPr name="TextBox 22" id="22"/>
          <p:cNvSpPr txBox="true"/>
          <p:nvPr/>
        </p:nvSpPr>
        <p:spPr>
          <a:xfrm rot="0">
            <a:off x="14122389" y="3133354"/>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Aurélie LINCKENS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557218" y="9427674"/>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Freeform 3" id="3"/>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6831200" y="2917949"/>
            <a:ext cx="1459875" cy="1459875"/>
            <a:chOff x="0" y="0"/>
            <a:chExt cx="13716000" cy="13716000"/>
          </a:xfrm>
        </p:grpSpPr>
        <p:sp>
          <p:nvSpPr>
            <p:cNvPr name="Freeform 5" id="5"/>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4"/>
              <a:stretch>
                <a:fillRect l="223" t="0" r="223" b="0"/>
              </a:stretch>
            </a:blipFill>
          </p:spPr>
        </p:sp>
      </p:grpSp>
      <p:grpSp>
        <p:nvGrpSpPr>
          <p:cNvPr name="Group 6" id="6"/>
          <p:cNvGrpSpPr>
            <a:grpSpLocks noChangeAspect="true"/>
          </p:cNvGrpSpPr>
          <p:nvPr/>
        </p:nvGrpSpPr>
        <p:grpSpPr>
          <a:xfrm rot="0">
            <a:off x="12386289" y="2916783"/>
            <a:ext cx="1462207" cy="1462207"/>
            <a:chOff x="0" y="0"/>
            <a:chExt cx="13716000" cy="13716000"/>
          </a:xfrm>
        </p:grpSpPr>
        <p:sp>
          <p:nvSpPr>
            <p:cNvPr name="Freeform 7" id="7"/>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5"/>
              <a:stretch>
                <a:fillRect l="-20958" t="0" r="-13028" b="-670"/>
              </a:stretch>
            </a:blipFill>
          </p:spPr>
        </p:sp>
      </p:grpSp>
      <p:grpSp>
        <p:nvGrpSpPr>
          <p:cNvPr name="Group 8" id="8"/>
          <p:cNvGrpSpPr>
            <a:grpSpLocks noChangeAspect="true"/>
          </p:cNvGrpSpPr>
          <p:nvPr/>
        </p:nvGrpSpPr>
        <p:grpSpPr>
          <a:xfrm rot="0">
            <a:off x="511931" y="2966043"/>
            <a:ext cx="2035367" cy="2035367"/>
            <a:chOff x="0" y="0"/>
            <a:chExt cx="13716000" cy="13716000"/>
          </a:xfrm>
        </p:grpSpPr>
        <p:sp>
          <p:nvSpPr>
            <p:cNvPr name="Freeform 9" id="9"/>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6"/>
              <a:stretch>
                <a:fillRect l="-23094" t="0" r="-23094" b="0"/>
              </a:stretch>
            </a:blipFill>
          </p:spPr>
        </p:sp>
      </p:grpSp>
      <p:sp>
        <p:nvSpPr>
          <p:cNvPr name="Freeform 10" id="10"/>
          <p:cNvSpPr/>
          <p:nvPr/>
        </p:nvSpPr>
        <p:spPr>
          <a:xfrm flipH="false" flipV="false" rot="0">
            <a:off x="9525" y="9180213"/>
            <a:ext cx="2667856" cy="882895"/>
          </a:xfrm>
          <a:custGeom>
            <a:avLst/>
            <a:gdLst/>
            <a:ahLst/>
            <a:cxnLst/>
            <a:rect r="r" b="b" t="t" l="l"/>
            <a:pathLst>
              <a:path h="882895" w="2667856">
                <a:moveTo>
                  <a:pt x="0" y="0"/>
                </a:moveTo>
                <a:lnTo>
                  <a:pt x="2667856" y="0"/>
                </a:lnTo>
                <a:lnTo>
                  <a:pt x="2667856" y="882895"/>
                </a:lnTo>
                <a:lnTo>
                  <a:pt x="0" y="882895"/>
                </a:lnTo>
                <a:lnTo>
                  <a:pt x="0" y="0"/>
                </a:lnTo>
                <a:close/>
              </a:path>
            </a:pathLst>
          </a:custGeom>
          <a:blipFill>
            <a:blip r:embed="rId7"/>
            <a:stretch>
              <a:fillRect l="0" t="-11425" r="0" b="0"/>
            </a:stretch>
          </a:blipFill>
        </p:spPr>
      </p:sp>
      <p:grpSp>
        <p:nvGrpSpPr>
          <p:cNvPr name="Group 11" id="11"/>
          <p:cNvGrpSpPr>
            <a:grpSpLocks noChangeAspect="true"/>
          </p:cNvGrpSpPr>
          <p:nvPr/>
        </p:nvGrpSpPr>
        <p:grpSpPr>
          <a:xfrm rot="0">
            <a:off x="6871494" y="4271472"/>
            <a:ext cx="1459875" cy="1459875"/>
            <a:chOff x="0" y="0"/>
            <a:chExt cx="13716000" cy="13716000"/>
          </a:xfrm>
        </p:grpSpPr>
        <p:sp>
          <p:nvSpPr>
            <p:cNvPr name="Freeform 12" id="12"/>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8"/>
              <a:stretch>
                <a:fillRect l="223" t="0" r="223" b="0"/>
              </a:stretch>
            </a:blipFill>
          </p:spPr>
        </p:sp>
      </p:grpSp>
      <p:grpSp>
        <p:nvGrpSpPr>
          <p:cNvPr name="Group 13" id="13"/>
          <p:cNvGrpSpPr>
            <a:grpSpLocks noChangeAspect="true"/>
          </p:cNvGrpSpPr>
          <p:nvPr/>
        </p:nvGrpSpPr>
        <p:grpSpPr>
          <a:xfrm rot="0">
            <a:off x="12386289" y="4123664"/>
            <a:ext cx="1462207" cy="1462207"/>
            <a:chOff x="0" y="0"/>
            <a:chExt cx="13716000" cy="13716000"/>
          </a:xfrm>
        </p:grpSpPr>
        <p:sp>
          <p:nvSpPr>
            <p:cNvPr name="Freeform 14" id="14"/>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9"/>
              <a:stretch>
                <a:fillRect l="-19547" t="0" r="-7451" b="-91351"/>
              </a:stretch>
            </a:blipFill>
          </p:spPr>
        </p:sp>
      </p:grpSp>
      <p:sp>
        <p:nvSpPr>
          <p:cNvPr name="Freeform 15" id="15"/>
          <p:cNvSpPr/>
          <p:nvPr/>
        </p:nvSpPr>
        <p:spPr>
          <a:xfrm flipH="false" flipV="false" rot="773400">
            <a:off x="15105151" y="624954"/>
            <a:ext cx="2806686" cy="1382293"/>
          </a:xfrm>
          <a:custGeom>
            <a:avLst/>
            <a:gdLst/>
            <a:ahLst/>
            <a:cxnLst/>
            <a:rect r="r" b="b" t="t" l="l"/>
            <a:pathLst>
              <a:path h="1382293" w="2806686">
                <a:moveTo>
                  <a:pt x="0" y="0"/>
                </a:moveTo>
                <a:lnTo>
                  <a:pt x="2806686" y="0"/>
                </a:lnTo>
                <a:lnTo>
                  <a:pt x="2806686" y="1382293"/>
                </a:lnTo>
                <a:lnTo>
                  <a:pt x="0" y="1382293"/>
                </a:lnTo>
                <a:lnTo>
                  <a:pt x="0" y="0"/>
                </a:lnTo>
                <a:close/>
              </a:path>
            </a:pathLst>
          </a:custGeom>
          <a:blipFill>
            <a:blip r:embed="rId10"/>
            <a:stretch>
              <a:fillRect l="0" t="0" r="0" b="0"/>
            </a:stretch>
          </a:blipFill>
        </p:spPr>
      </p:sp>
      <p:sp>
        <p:nvSpPr>
          <p:cNvPr name="TextBox 16" id="16"/>
          <p:cNvSpPr txBox="true"/>
          <p:nvPr/>
        </p:nvSpPr>
        <p:spPr>
          <a:xfrm rot="0">
            <a:off x="1043544" y="1190625"/>
            <a:ext cx="5059710" cy="11654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ATELIERS</a:t>
            </a:r>
          </a:p>
        </p:txBody>
      </p:sp>
      <p:sp>
        <p:nvSpPr>
          <p:cNvPr name="TextBox 17" id="17"/>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16/27</a:t>
            </a:r>
          </a:p>
        </p:txBody>
      </p:sp>
      <p:sp>
        <p:nvSpPr>
          <p:cNvPr name="TextBox 18" id="18"/>
          <p:cNvSpPr txBox="true"/>
          <p:nvPr/>
        </p:nvSpPr>
        <p:spPr>
          <a:xfrm rot="0">
            <a:off x="2772321" y="5547771"/>
            <a:ext cx="3330933" cy="2400300"/>
          </a:xfrm>
          <a:prstGeom prst="rect">
            <a:avLst/>
          </a:prstGeom>
        </p:spPr>
        <p:txBody>
          <a:bodyPr anchor="t" rtlCol="false" tIns="0" lIns="0" bIns="0" rIns="0">
            <a:spAutoFit/>
          </a:bodyPr>
          <a:lstStyle/>
          <a:p>
            <a:pPr marL="0" indent="0" lvl="0">
              <a:lnSpc>
                <a:spcPts val="2100"/>
              </a:lnSpc>
              <a:spcBef>
                <a:spcPct val="0"/>
              </a:spcBef>
            </a:pPr>
            <a:r>
              <a:rPr lang="en-US" sz="1500">
                <a:solidFill>
                  <a:srgbClr val="06233E"/>
                </a:solidFill>
                <a:latin typeface="Montserrat"/>
              </a:rPr>
              <a:t>Découvrez la Sociocratie 3.0 (S3) en action lors de notre atelier interactif. Partagez vos idées et questions. Explorez un concept clé de S3. Visualisez les ressources à votre disposition après l'atelier. Débattez de l'intégration de ces outils dans votre organisation pour une coopération authentique.</a:t>
            </a:r>
          </a:p>
        </p:txBody>
      </p:sp>
      <p:sp>
        <p:nvSpPr>
          <p:cNvPr name="TextBox 19" id="19"/>
          <p:cNvSpPr txBox="true"/>
          <p:nvPr/>
        </p:nvSpPr>
        <p:spPr>
          <a:xfrm rot="0">
            <a:off x="8567300" y="5547771"/>
            <a:ext cx="3309982" cy="3467100"/>
          </a:xfrm>
          <a:prstGeom prst="rect">
            <a:avLst/>
          </a:prstGeom>
        </p:spPr>
        <p:txBody>
          <a:bodyPr anchor="t" rtlCol="false" tIns="0" lIns="0" bIns="0" rIns="0">
            <a:spAutoFit/>
          </a:bodyPr>
          <a:lstStyle/>
          <a:p>
            <a:pPr>
              <a:lnSpc>
                <a:spcPts val="2100"/>
              </a:lnSpc>
            </a:pPr>
            <a:r>
              <a:rPr lang="en-US" sz="1500">
                <a:solidFill>
                  <a:srgbClr val="06233E"/>
                </a:solidFill>
                <a:latin typeface="Montserrat"/>
              </a:rPr>
              <a:t>Le changement est une porte qui s’ouvre de l’intérieur. </a:t>
            </a:r>
          </a:p>
          <a:p>
            <a:pPr>
              <a:lnSpc>
                <a:spcPts val="2100"/>
              </a:lnSpc>
            </a:pPr>
            <a:r>
              <a:rPr lang="en-US" sz="1500">
                <a:solidFill>
                  <a:srgbClr val="06233E"/>
                </a:solidFill>
                <a:latin typeface="Montserrat"/>
              </a:rPr>
              <a:t>Initiez un changement sérieux de façon positive et ludique en vous appuyant sur vos forces. Mettez vos cerveaux en pause, manipulez les petites briques de votre enfance, co-construisez avec les autres participants des pistes de solutions nouvelles. </a:t>
            </a:r>
          </a:p>
          <a:p>
            <a:pPr marL="0" indent="0" lvl="0">
              <a:lnSpc>
                <a:spcPts val="2100"/>
              </a:lnSpc>
              <a:spcBef>
                <a:spcPct val="0"/>
              </a:spcBef>
            </a:pPr>
            <a:r>
              <a:rPr lang="en-US" sz="1500">
                <a:solidFill>
                  <a:srgbClr val="06233E"/>
                </a:solidFill>
                <a:latin typeface="Montserrat"/>
              </a:rPr>
              <a:t>En explorant les différents niveaux d’Ardoino, devenez acteur.trice de (vos) changement(s). </a:t>
            </a:r>
          </a:p>
        </p:txBody>
      </p:sp>
      <p:sp>
        <p:nvSpPr>
          <p:cNvPr name="TextBox 20" id="20"/>
          <p:cNvSpPr txBox="true"/>
          <p:nvPr/>
        </p:nvSpPr>
        <p:spPr>
          <a:xfrm rot="0">
            <a:off x="14219046" y="5547771"/>
            <a:ext cx="3259119" cy="2667000"/>
          </a:xfrm>
          <a:prstGeom prst="rect">
            <a:avLst/>
          </a:prstGeom>
        </p:spPr>
        <p:txBody>
          <a:bodyPr anchor="t" rtlCol="false" tIns="0" lIns="0" bIns="0" rIns="0">
            <a:spAutoFit/>
          </a:bodyPr>
          <a:lstStyle/>
          <a:p>
            <a:pPr>
              <a:lnSpc>
                <a:spcPts val="2100"/>
              </a:lnSpc>
            </a:pPr>
            <a:r>
              <a:rPr lang="en-US" sz="1500">
                <a:solidFill>
                  <a:srgbClr val="06233E"/>
                </a:solidFill>
                <a:latin typeface="Montserrat"/>
              </a:rPr>
              <a:t>De quoi es-tu fier dans ton travail? Quelles sont les réussites de ton équipe?</a:t>
            </a:r>
          </a:p>
          <a:p>
            <a:pPr>
              <a:lnSpc>
                <a:spcPts val="2100"/>
              </a:lnSpc>
            </a:pPr>
            <a:r>
              <a:rPr lang="en-US" sz="1500">
                <a:solidFill>
                  <a:srgbClr val="06233E"/>
                </a:solidFill>
                <a:latin typeface="Montserrat"/>
              </a:rPr>
              <a:t>AutrePrendre t’invite à poser un regard positif sur l’entreprise, ses collaborateurs, son organisation.</a:t>
            </a:r>
          </a:p>
          <a:p>
            <a:pPr marL="0" indent="0" lvl="0">
              <a:lnSpc>
                <a:spcPts val="2100"/>
              </a:lnSpc>
              <a:spcBef>
                <a:spcPct val="0"/>
              </a:spcBef>
            </a:pPr>
            <a:r>
              <a:rPr lang="en-US" sz="1500">
                <a:solidFill>
                  <a:srgbClr val="06233E"/>
                </a:solidFill>
                <a:latin typeface="Montserrat"/>
              </a:rPr>
              <a:t>Viens découvrir la démarche appréciative, portée par la puissance de la joie et source de motivation pour chacun.</a:t>
            </a:r>
          </a:p>
        </p:txBody>
      </p:sp>
      <p:sp>
        <p:nvSpPr>
          <p:cNvPr name="TextBox 21" id="21"/>
          <p:cNvSpPr txBox="true"/>
          <p:nvPr/>
        </p:nvSpPr>
        <p:spPr>
          <a:xfrm rot="0">
            <a:off x="2772321" y="3863857"/>
            <a:ext cx="3039403" cy="1297051"/>
          </a:xfrm>
          <a:prstGeom prst="rect">
            <a:avLst/>
          </a:prstGeom>
        </p:spPr>
        <p:txBody>
          <a:bodyPr anchor="t" rtlCol="false" tIns="0" lIns="0" bIns="0" rIns="0">
            <a:spAutoFit/>
          </a:bodyPr>
          <a:lstStyle/>
          <a:p>
            <a:pPr algn="l" marL="0" indent="0" lvl="0">
              <a:lnSpc>
                <a:spcPts val="2552"/>
              </a:lnSpc>
            </a:pPr>
            <a:r>
              <a:rPr lang="en-US" sz="2200">
                <a:solidFill>
                  <a:srgbClr val="F098BF"/>
                </a:solidFill>
                <a:latin typeface="Barlow Bold"/>
              </a:rPr>
              <a:t>Quand la coopération défie la complaisance, avec la Sociocratie 3.0</a:t>
            </a:r>
          </a:p>
        </p:txBody>
      </p:sp>
      <p:sp>
        <p:nvSpPr>
          <p:cNvPr name="TextBox 22" id="22"/>
          <p:cNvSpPr txBox="true"/>
          <p:nvPr/>
        </p:nvSpPr>
        <p:spPr>
          <a:xfrm rot="0">
            <a:off x="8567300" y="3701932"/>
            <a:ext cx="3039403" cy="1620901"/>
          </a:xfrm>
          <a:prstGeom prst="rect">
            <a:avLst/>
          </a:prstGeom>
        </p:spPr>
        <p:txBody>
          <a:bodyPr anchor="t" rtlCol="false" tIns="0" lIns="0" bIns="0" rIns="0">
            <a:spAutoFit/>
          </a:bodyPr>
          <a:lstStyle/>
          <a:p>
            <a:pPr algn="l" marL="0" indent="0" lvl="0">
              <a:lnSpc>
                <a:spcPts val="2552"/>
              </a:lnSpc>
            </a:pPr>
            <a:r>
              <a:rPr lang="en-US" sz="2200">
                <a:solidFill>
                  <a:srgbClr val="F098BF"/>
                </a:solidFill>
                <a:latin typeface="Barlow Bold"/>
              </a:rPr>
              <a:t>Let’s go LEGO, explorons des pistes de changement tout en nous amusant !</a:t>
            </a:r>
          </a:p>
        </p:txBody>
      </p:sp>
      <p:sp>
        <p:nvSpPr>
          <p:cNvPr name="TextBox 23" id="23"/>
          <p:cNvSpPr txBox="true"/>
          <p:nvPr/>
        </p:nvSpPr>
        <p:spPr>
          <a:xfrm rot="0">
            <a:off x="2772321" y="2965574"/>
            <a:ext cx="3039403" cy="65405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Anne De BEER &amp; Patrick DEMARET</a:t>
            </a:r>
          </a:p>
        </p:txBody>
      </p:sp>
      <p:sp>
        <p:nvSpPr>
          <p:cNvPr name="TextBox 24" id="24"/>
          <p:cNvSpPr txBox="true"/>
          <p:nvPr/>
        </p:nvSpPr>
        <p:spPr>
          <a:xfrm rot="0">
            <a:off x="8567300" y="2965574"/>
            <a:ext cx="3039403" cy="65405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Cathy VAN BENEDEN</a:t>
            </a:r>
          </a:p>
          <a:p>
            <a:pPr>
              <a:lnSpc>
                <a:spcPts val="2575"/>
              </a:lnSpc>
            </a:pPr>
            <a:r>
              <a:rPr lang="en-US" sz="2500">
                <a:solidFill>
                  <a:srgbClr val="002A5E"/>
                </a:solidFill>
                <a:latin typeface="Barlow Condensed Bold"/>
              </a:rPr>
              <a:t>Coralie CARTON</a:t>
            </a:r>
          </a:p>
        </p:txBody>
      </p:sp>
      <p:sp>
        <p:nvSpPr>
          <p:cNvPr name="TextBox 25" id="25"/>
          <p:cNvSpPr txBox="true"/>
          <p:nvPr/>
        </p:nvSpPr>
        <p:spPr>
          <a:xfrm rot="0">
            <a:off x="14122389" y="2965574"/>
            <a:ext cx="3039403" cy="65405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Christophe RALET</a:t>
            </a:r>
          </a:p>
          <a:p>
            <a:pPr>
              <a:lnSpc>
                <a:spcPts val="2575"/>
              </a:lnSpc>
            </a:pPr>
            <a:r>
              <a:rPr lang="en-US" sz="2500">
                <a:solidFill>
                  <a:srgbClr val="002A5E"/>
                </a:solidFill>
                <a:latin typeface="Barlow Condensed Bold"/>
              </a:rPr>
              <a:t>Marie DEGREVE</a:t>
            </a:r>
          </a:p>
        </p:txBody>
      </p:sp>
      <p:sp>
        <p:nvSpPr>
          <p:cNvPr name="TextBox 26" id="26"/>
          <p:cNvSpPr txBox="true"/>
          <p:nvPr/>
        </p:nvSpPr>
        <p:spPr>
          <a:xfrm rot="0">
            <a:off x="14219046" y="3774715"/>
            <a:ext cx="3039403" cy="1620901"/>
          </a:xfrm>
          <a:prstGeom prst="rect">
            <a:avLst/>
          </a:prstGeom>
        </p:spPr>
        <p:txBody>
          <a:bodyPr anchor="t" rtlCol="false" tIns="0" lIns="0" bIns="0" rIns="0">
            <a:spAutoFit/>
          </a:bodyPr>
          <a:lstStyle/>
          <a:p>
            <a:pPr>
              <a:lnSpc>
                <a:spcPts val="2552"/>
              </a:lnSpc>
            </a:pPr>
            <a:r>
              <a:rPr lang="en-US" sz="2200">
                <a:solidFill>
                  <a:srgbClr val="F098BF"/>
                </a:solidFill>
                <a:latin typeface="Barlow Bold"/>
              </a:rPr>
              <a:t>Oser AutrePrendre le changement</a:t>
            </a:r>
          </a:p>
          <a:p>
            <a:pPr>
              <a:lnSpc>
                <a:spcPts val="2552"/>
              </a:lnSpc>
            </a:pPr>
            <a:r>
              <a:rPr lang="en-US" sz="2200">
                <a:solidFill>
                  <a:srgbClr val="F098BF"/>
                </a:solidFill>
                <a:latin typeface="Barlow Bold"/>
              </a:rPr>
              <a:t>par le positif dans son équipe</a:t>
            </a:r>
          </a:p>
          <a:p>
            <a:pPr algn="l" marL="0" indent="0" lvl="0">
              <a:lnSpc>
                <a:spcPts val="2552"/>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557218" y="9427674"/>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Freeform 3" id="3"/>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12386289" y="2917949"/>
            <a:ext cx="1459875" cy="1459875"/>
            <a:chOff x="0" y="0"/>
            <a:chExt cx="13716000" cy="13716000"/>
          </a:xfrm>
        </p:grpSpPr>
        <p:sp>
          <p:nvSpPr>
            <p:cNvPr name="Freeform 5" id="5"/>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4"/>
              <a:stretch>
                <a:fillRect l="223" t="-11369" r="223" b="-11369"/>
              </a:stretch>
            </a:blipFill>
          </p:spPr>
        </p:sp>
      </p:grpSp>
      <p:grpSp>
        <p:nvGrpSpPr>
          <p:cNvPr name="Group 6" id="6"/>
          <p:cNvGrpSpPr>
            <a:grpSpLocks noChangeAspect="true"/>
          </p:cNvGrpSpPr>
          <p:nvPr/>
        </p:nvGrpSpPr>
        <p:grpSpPr>
          <a:xfrm rot="0">
            <a:off x="6312827" y="2890170"/>
            <a:ext cx="2087693" cy="2087693"/>
            <a:chOff x="0" y="0"/>
            <a:chExt cx="13716000" cy="13716000"/>
          </a:xfrm>
        </p:grpSpPr>
        <p:sp>
          <p:nvSpPr>
            <p:cNvPr name="Freeform 7" id="7"/>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5"/>
              <a:stretch>
                <a:fillRect l="-65767" t="-30847" r="-29629" b="0"/>
              </a:stretch>
            </a:blipFill>
          </p:spPr>
        </p:sp>
      </p:grpSp>
      <p:grpSp>
        <p:nvGrpSpPr>
          <p:cNvPr name="Group 8" id="8"/>
          <p:cNvGrpSpPr>
            <a:grpSpLocks noChangeAspect="true"/>
          </p:cNvGrpSpPr>
          <p:nvPr/>
        </p:nvGrpSpPr>
        <p:grpSpPr>
          <a:xfrm rot="0">
            <a:off x="1043544" y="2966043"/>
            <a:ext cx="1503754" cy="1503754"/>
            <a:chOff x="0" y="0"/>
            <a:chExt cx="13716000" cy="13716000"/>
          </a:xfrm>
        </p:grpSpPr>
        <p:sp>
          <p:nvSpPr>
            <p:cNvPr name="Freeform 9" id="9"/>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6"/>
              <a:stretch>
                <a:fillRect l="-5927" t="0" r="-5927" b="-50066"/>
              </a:stretch>
            </a:blipFill>
          </p:spPr>
        </p:sp>
      </p:grpSp>
      <p:sp>
        <p:nvSpPr>
          <p:cNvPr name="Freeform 10" id="10"/>
          <p:cNvSpPr/>
          <p:nvPr/>
        </p:nvSpPr>
        <p:spPr>
          <a:xfrm flipH="false" flipV="false" rot="0">
            <a:off x="0" y="9180213"/>
            <a:ext cx="2667856" cy="882895"/>
          </a:xfrm>
          <a:custGeom>
            <a:avLst/>
            <a:gdLst/>
            <a:ahLst/>
            <a:cxnLst/>
            <a:rect r="r" b="b" t="t" l="l"/>
            <a:pathLst>
              <a:path h="882895" w="2667856">
                <a:moveTo>
                  <a:pt x="0" y="0"/>
                </a:moveTo>
                <a:lnTo>
                  <a:pt x="2667856" y="0"/>
                </a:lnTo>
                <a:lnTo>
                  <a:pt x="2667856" y="882895"/>
                </a:lnTo>
                <a:lnTo>
                  <a:pt x="0" y="882895"/>
                </a:lnTo>
                <a:lnTo>
                  <a:pt x="0" y="0"/>
                </a:lnTo>
                <a:close/>
              </a:path>
            </a:pathLst>
          </a:custGeom>
          <a:blipFill>
            <a:blip r:embed="rId7"/>
            <a:stretch>
              <a:fillRect l="0" t="-11425" r="0" b="0"/>
            </a:stretch>
          </a:blipFill>
        </p:spPr>
      </p:sp>
      <p:sp>
        <p:nvSpPr>
          <p:cNvPr name="Freeform 11" id="11"/>
          <p:cNvSpPr/>
          <p:nvPr/>
        </p:nvSpPr>
        <p:spPr>
          <a:xfrm flipH="false" flipV="false" rot="0">
            <a:off x="12110064" y="7886349"/>
            <a:ext cx="3776711" cy="2176759"/>
          </a:xfrm>
          <a:custGeom>
            <a:avLst/>
            <a:gdLst/>
            <a:ahLst/>
            <a:cxnLst/>
            <a:rect r="r" b="b" t="t" l="l"/>
            <a:pathLst>
              <a:path h="2176759" w="3776711">
                <a:moveTo>
                  <a:pt x="0" y="0"/>
                </a:moveTo>
                <a:lnTo>
                  <a:pt x="3776710" y="0"/>
                </a:lnTo>
                <a:lnTo>
                  <a:pt x="3776710" y="2176759"/>
                </a:lnTo>
                <a:lnTo>
                  <a:pt x="0" y="217675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 id="12"/>
          <p:cNvSpPr txBox="true"/>
          <p:nvPr/>
        </p:nvSpPr>
        <p:spPr>
          <a:xfrm rot="0">
            <a:off x="1043544" y="1190625"/>
            <a:ext cx="15617056" cy="11654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ATELIERS OÙ ON PREND L’AIR</a:t>
            </a:r>
          </a:p>
        </p:txBody>
      </p:sp>
      <p:sp>
        <p:nvSpPr>
          <p:cNvPr name="TextBox 13" id="13"/>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17/27</a:t>
            </a:r>
          </a:p>
        </p:txBody>
      </p:sp>
      <p:sp>
        <p:nvSpPr>
          <p:cNvPr name="TextBox 14" id="14"/>
          <p:cNvSpPr txBox="true"/>
          <p:nvPr/>
        </p:nvSpPr>
        <p:spPr>
          <a:xfrm rot="0">
            <a:off x="2772321" y="5366362"/>
            <a:ext cx="3540506" cy="1866900"/>
          </a:xfrm>
          <a:prstGeom prst="rect">
            <a:avLst/>
          </a:prstGeom>
        </p:spPr>
        <p:txBody>
          <a:bodyPr anchor="t" rtlCol="false" tIns="0" lIns="0" bIns="0" rIns="0">
            <a:spAutoFit/>
          </a:bodyPr>
          <a:lstStyle/>
          <a:p>
            <a:pPr>
              <a:lnSpc>
                <a:spcPts val="2100"/>
              </a:lnSpc>
            </a:pPr>
          </a:p>
          <a:p>
            <a:pPr>
              <a:lnSpc>
                <a:spcPts val="2100"/>
              </a:lnSpc>
            </a:pPr>
            <a:r>
              <a:rPr lang="en-US" sz="1500">
                <a:solidFill>
                  <a:srgbClr val="06233E"/>
                </a:solidFill>
                <a:latin typeface="Montserrat"/>
              </a:rPr>
              <a:t>Un atelier pour </a:t>
            </a:r>
          </a:p>
          <a:p>
            <a:pPr>
              <a:lnSpc>
                <a:spcPts val="2100"/>
              </a:lnSpc>
            </a:pPr>
            <a:r>
              <a:rPr lang="en-US" sz="1500">
                <a:solidFill>
                  <a:srgbClr val="06233E"/>
                </a:solidFill>
                <a:latin typeface="Montserrat"/>
              </a:rPr>
              <a:t>• Traverser plus facilement les émotions inconfortables </a:t>
            </a:r>
          </a:p>
          <a:p>
            <a:pPr>
              <a:lnSpc>
                <a:spcPts val="2100"/>
              </a:lnSpc>
            </a:pPr>
            <a:r>
              <a:rPr lang="en-US" sz="1500">
                <a:solidFill>
                  <a:srgbClr val="06233E"/>
                </a:solidFill>
                <a:latin typeface="Montserrat"/>
              </a:rPr>
              <a:t>• Construire des connexions. Avoir une autre perspective sur l'autre</a:t>
            </a:r>
          </a:p>
          <a:p>
            <a:pPr marL="0" indent="0" lvl="0">
              <a:lnSpc>
                <a:spcPts val="2100"/>
              </a:lnSpc>
              <a:spcBef>
                <a:spcPct val="0"/>
              </a:spcBef>
            </a:pPr>
          </a:p>
        </p:txBody>
      </p:sp>
      <p:sp>
        <p:nvSpPr>
          <p:cNvPr name="TextBox 15" id="15"/>
          <p:cNvSpPr txBox="true"/>
          <p:nvPr/>
        </p:nvSpPr>
        <p:spPr>
          <a:xfrm rot="0">
            <a:off x="8567300" y="4872333"/>
            <a:ext cx="3690396" cy="3733800"/>
          </a:xfrm>
          <a:prstGeom prst="rect">
            <a:avLst/>
          </a:prstGeom>
        </p:spPr>
        <p:txBody>
          <a:bodyPr anchor="t" rtlCol="false" tIns="0" lIns="0" bIns="0" rIns="0">
            <a:spAutoFit/>
          </a:bodyPr>
          <a:lstStyle/>
          <a:p>
            <a:pPr>
              <a:lnSpc>
                <a:spcPts val="2100"/>
              </a:lnSpc>
            </a:pPr>
            <a:r>
              <a:rPr lang="en-US" sz="1500">
                <a:solidFill>
                  <a:srgbClr val="06233E"/>
                </a:solidFill>
                <a:latin typeface="Montserrat"/>
              </a:rPr>
              <a:t>Du nous au je, du je(ux) au nous, comment réagissons-nous lorsque nous intégrons un nouveau collectif. L’objectif pour chaque groupe sera de guider à pied un cheval sur un parcours. Cela suppose que chacun trouve sa place, fasse confiance aux autres, gère ses émotions pour réussir collectivement. Une expérience qui révèle son type de leadership, les croyances envers soi-même et le groupe.</a:t>
            </a:r>
          </a:p>
          <a:p>
            <a:pPr>
              <a:lnSpc>
                <a:spcPts val="2100"/>
              </a:lnSpc>
            </a:pPr>
          </a:p>
          <a:p>
            <a:pPr marL="0" indent="0" lvl="0">
              <a:lnSpc>
                <a:spcPts val="2100"/>
              </a:lnSpc>
              <a:spcBef>
                <a:spcPct val="0"/>
              </a:spcBef>
            </a:pPr>
          </a:p>
        </p:txBody>
      </p:sp>
      <p:sp>
        <p:nvSpPr>
          <p:cNvPr name="TextBox 16" id="16"/>
          <p:cNvSpPr txBox="true"/>
          <p:nvPr/>
        </p:nvSpPr>
        <p:spPr>
          <a:xfrm rot="0">
            <a:off x="14122389" y="5071766"/>
            <a:ext cx="3356627" cy="2667000"/>
          </a:xfrm>
          <a:prstGeom prst="rect">
            <a:avLst/>
          </a:prstGeom>
        </p:spPr>
        <p:txBody>
          <a:bodyPr anchor="t" rtlCol="false" tIns="0" lIns="0" bIns="0" rIns="0">
            <a:spAutoFit/>
          </a:bodyPr>
          <a:lstStyle/>
          <a:p>
            <a:pPr>
              <a:lnSpc>
                <a:spcPts val="2100"/>
              </a:lnSpc>
            </a:pPr>
            <a:r>
              <a:rPr lang="en-US" sz="1500">
                <a:solidFill>
                  <a:srgbClr val="06233E"/>
                </a:solidFill>
                <a:latin typeface="Montserrat"/>
              </a:rPr>
              <a:t>Qu'ont en commun certains astronautes, pilotes de chasse et sportifs de hauts niveaux ? </a:t>
            </a:r>
          </a:p>
          <a:p>
            <a:pPr>
              <a:lnSpc>
                <a:spcPts val="2100"/>
              </a:lnSpc>
            </a:pPr>
            <a:r>
              <a:rPr lang="en-US" sz="1500">
                <a:solidFill>
                  <a:srgbClr val="06233E"/>
                </a:solidFill>
                <a:latin typeface="Montserrat"/>
              </a:rPr>
              <a:t>Une maitrise optimale du subtil équilibre entre capacité de concentration, calme et action.</a:t>
            </a:r>
          </a:p>
          <a:p>
            <a:pPr>
              <a:lnSpc>
                <a:spcPts val="2100"/>
              </a:lnSpc>
            </a:pPr>
            <a:r>
              <a:rPr lang="en-US" sz="1500">
                <a:solidFill>
                  <a:srgbClr val="06233E"/>
                </a:solidFill>
                <a:latin typeface="Montserrat"/>
              </a:rPr>
              <a:t>Le rêve ?</a:t>
            </a:r>
          </a:p>
          <a:p>
            <a:pPr>
              <a:lnSpc>
                <a:spcPts val="2100"/>
              </a:lnSpc>
            </a:pPr>
          </a:p>
          <a:p>
            <a:pPr>
              <a:lnSpc>
                <a:spcPts val="2100"/>
              </a:lnSpc>
            </a:pPr>
            <a:r>
              <a:rPr lang="en-US" sz="1500">
                <a:solidFill>
                  <a:srgbClr val="06233E"/>
                </a:solidFill>
                <a:latin typeface="Montserrat"/>
              </a:rPr>
              <a:t>Oui !</a:t>
            </a:r>
          </a:p>
          <a:p>
            <a:pPr marL="0" indent="0" lvl="0">
              <a:lnSpc>
                <a:spcPts val="2100"/>
              </a:lnSpc>
              <a:spcBef>
                <a:spcPct val="0"/>
              </a:spcBef>
            </a:pPr>
          </a:p>
        </p:txBody>
      </p:sp>
      <p:sp>
        <p:nvSpPr>
          <p:cNvPr name="TextBox 17" id="17"/>
          <p:cNvSpPr txBox="true"/>
          <p:nvPr/>
        </p:nvSpPr>
        <p:spPr>
          <a:xfrm rot="0">
            <a:off x="2772321" y="3439446"/>
            <a:ext cx="3039403" cy="1944751"/>
          </a:xfrm>
          <a:prstGeom prst="rect">
            <a:avLst/>
          </a:prstGeom>
        </p:spPr>
        <p:txBody>
          <a:bodyPr anchor="t" rtlCol="false" tIns="0" lIns="0" bIns="0" rIns="0">
            <a:spAutoFit/>
          </a:bodyPr>
          <a:lstStyle/>
          <a:p>
            <a:pPr algn="l" marL="0" indent="0" lvl="0">
              <a:lnSpc>
                <a:spcPts val="2552"/>
              </a:lnSpc>
            </a:pPr>
            <a:r>
              <a:rPr lang="en-US" sz="2200">
                <a:solidFill>
                  <a:srgbClr val="54BCB7"/>
                </a:solidFill>
                <a:latin typeface="Barlow Bold"/>
              </a:rPr>
              <a:t>Rire sans raison pour stimuler la joie et  bâtir une société plus respectueuse de chacun </a:t>
            </a:r>
          </a:p>
        </p:txBody>
      </p:sp>
      <p:sp>
        <p:nvSpPr>
          <p:cNvPr name="TextBox 18" id="18"/>
          <p:cNvSpPr txBox="true"/>
          <p:nvPr/>
        </p:nvSpPr>
        <p:spPr>
          <a:xfrm rot="0">
            <a:off x="8567300" y="3439446"/>
            <a:ext cx="3542764" cy="1297051"/>
          </a:xfrm>
          <a:prstGeom prst="rect">
            <a:avLst/>
          </a:prstGeom>
        </p:spPr>
        <p:txBody>
          <a:bodyPr anchor="t" rtlCol="false" tIns="0" lIns="0" bIns="0" rIns="0">
            <a:spAutoFit/>
          </a:bodyPr>
          <a:lstStyle/>
          <a:p>
            <a:pPr algn="l" marL="0" indent="0" lvl="0">
              <a:lnSpc>
                <a:spcPts val="2552"/>
              </a:lnSpc>
            </a:pPr>
            <a:r>
              <a:rPr lang="en-US" sz="2200">
                <a:solidFill>
                  <a:srgbClr val="54BCB7"/>
                </a:solidFill>
                <a:latin typeface="Barlow Bold"/>
              </a:rPr>
              <a:t>L'intelligence relationnelle challengée par le cheval</a:t>
            </a:r>
          </a:p>
        </p:txBody>
      </p:sp>
      <p:sp>
        <p:nvSpPr>
          <p:cNvPr name="TextBox 19" id="19"/>
          <p:cNvSpPr txBox="true"/>
          <p:nvPr/>
        </p:nvSpPr>
        <p:spPr>
          <a:xfrm rot="0">
            <a:off x="14122389" y="3488965"/>
            <a:ext cx="3964548" cy="1620901"/>
          </a:xfrm>
          <a:prstGeom prst="rect">
            <a:avLst/>
          </a:prstGeom>
        </p:spPr>
        <p:txBody>
          <a:bodyPr anchor="t" rtlCol="false" tIns="0" lIns="0" bIns="0" rIns="0">
            <a:spAutoFit/>
          </a:bodyPr>
          <a:lstStyle/>
          <a:p>
            <a:pPr>
              <a:lnSpc>
                <a:spcPts val="2552"/>
              </a:lnSpc>
            </a:pPr>
            <a:r>
              <a:rPr lang="en-US" sz="2200">
                <a:solidFill>
                  <a:srgbClr val="54BCB7"/>
                </a:solidFill>
                <a:latin typeface="Barlow Bold"/>
              </a:rPr>
              <a:t>Améliorer ses performances cognitives et physiques, un rêve ... accessible !</a:t>
            </a:r>
          </a:p>
          <a:p>
            <a:pPr algn="l" marL="0" indent="0" lvl="0">
              <a:lnSpc>
                <a:spcPts val="2552"/>
              </a:lnSpc>
            </a:pPr>
          </a:p>
        </p:txBody>
      </p:sp>
      <p:sp>
        <p:nvSpPr>
          <p:cNvPr name="TextBox 20" id="20"/>
          <p:cNvSpPr txBox="true"/>
          <p:nvPr/>
        </p:nvSpPr>
        <p:spPr>
          <a:xfrm rot="0">
            <a:off x="2772321" y="2965574"/>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Isabelle PURNODE</a:t>
            </a:r>
          </a:p>
        </p:txBody>
      </p:sp>
      <p:sp>
        <p:nvSpPr>
          <p:cNvPr name="TextBox 21" id="21"/>
          <p:cNvSpPr txBox="true"/>
          <p:nvPr/>
        </p:nvSpPr>
        <p:spPr>
          <a:xfrm rot="0">
            <a:off x="8567300" y="2775870"/>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Françoise REMACLE</a:t>
            </a:r>
          </a:p>
        </p:txBody>
      </p:sp>
      <p:sp>
        <p:nvSpPr>
          <p:cNvPr name="TextBox 22" id="22"/>
          <p:cNvSpPr txBox="true"/>
          <p:nvPr/>
        </p:nvSpPr>
        <p:spPr>
          <a:xfrm rot="0">
            <a:off x="14122389" y="2937795"/>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Martine RENSONNET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557218" y="9427674"/>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Freeform 3" id="3"/>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1015284" y="3956664"/>
            <a:ext cx="1532015" cy="1532015"/>
            <a:chOff x="0" y="0"/>
            <a:chExt cx="13716000" cy="13716000"/>
          </a:xfrm>
        </p:grpSpPr>
        <p:sp>
          <p:nvSpPr>
            <p:cNvPr name="Freeform 5" id="5"/>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4"/>
              <a:stretch>
                <a:fillRect l="223" t="-19739" r="223" b="-19739"/>
              </a:stretch>
            </a:blipFill>
          </p:spPr>
        </p:sp>
      </p:grpSp>
      <p:grpSp>
        <p:nvGrpSpPr>
          <p:cNvPr name="Group 6" id="6"/>
          <p:cNvGrpSpPr>
            <a:grpSpLocks noChangeAspect="true"/>
          </p:cNvGrpSpPr>
          <p:nvPr/>
        </p:nvGrpSpPr>
        <p:grpSpPr>
          <a:xfrm rot="0">
            <a:off x="6040324" y="3942786"/>
            <a:ext cx="1545892" cy="1545892"/>
            <a:chOff x="0" y="0"/>
            <a:chExt cx="13716000" cy="13716000"/>
          </a:xfrm>
        </p:grpSpPr>
        <p:sp>
          <p:nvSpPr>
            <p:cNvPr name="Freeform 7" id="7"/>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5"/>
              <a:stretch>
                <a:fillRect l="-65122" t="-39697" r="-43541" b="0"/>
              </a:stretch>
            </a:blipFill>
          </p:spPr>
        </p:sp>
      </p:grpSp>
      <p:sp>
        <p:nvSpPr>
          <p:cNvPr name="Freeform 8" id="8"/>
          <p:cNvSpPr/>
          <p:nvPr/>
        </p:nvSpPr>
        <p:spPr>
          <a:xfrm flipH="false" flipV="false" rot="0">
            <a:off x="0" y="9168165"/>
            <a:ext cx="2667856" cy="882895"/>
          </a:xfrm>
          <a:custGeom>
            <a:avLst/>
            <a:gdLst/>
            <a:ahLst/>
            <a:cxnLst/>
            <a:rect r="r" b="b" t="t" l="l"/>
            <a:pathLst>
              <a:path h="882895" w="2667856">
                <a:moveTo>
                  <a:pt x="0" y="0"/>
                </a:moveTo>
                <a:lnTo>
                  <a:pt x="2667856" y="0"/>
                </a:lnTo>
                <a:lnTo>
                  <a:pt x="2667856" y="882896"/>
                </a:lnTo>
                <a:lnTo>
                  <a:pt x="0" y="882896"/>
                </a:lnTo>
                <a:lnTo>
                  <a:pt x="0" y="0"/>
                </a:lnTo>
                <a:close/>
              </a:path>
            </a:pathLst>
          </a:custGeom>
          <a:blipFill>
            <a:blip r:embed="rId6"/>
            <a:stretch>
              <a:fillRect l="0" t="-11425" r="0" b="0"/>
            </a:stretch>
          </a:blipFill>
        </p:spPr>
      </p:sp>
      <p:grpSp>
        <p:nvGrpSpPr>
          <p:cNvPr name="Group 9" id="9"/>
          <p:cNvGrpSpPr>
            <a:grpSpLocks noChangeAspect="true"/>
          </p:cNvGrpSpPr>
          <p:nvPr/>
        </p:nvGrpSpPr>
        <p:grpSpPr>
          <a:xfrm rot="0">
            <a:off x="11611484" y="3815308"/>
            <a:ext cx="1480257" cy="1480257"/>
            <a:chOff x="0" y="0"/>
            <a:chExt cx="13716000" cy="13716000"/>
          </a:xfrm>
        </p:grpSpPr>
        <p:sp>
          <p:nvSpPr>
            <p:cNvPr name="Freeform 10" id="10"/>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7"/>
              <a:stretch>
                <a:fillRect l="223" t="-41097" r="-194709" b="-55611"/>
              </a:stretch>
            </a:blipFill>
          </p:spPr>
        </p:sp>
      </p:grpSp>
      <p:sp>
        <p:nvSpPr>
          <p:cNvPr name="Freeform 11" id="11"/>
          <p:cNvSpPr/>
          <p:nvPr/>
        </p:nvSpPr>
        <p:spPr>
          <a:xfrm flipH="false" flipV="false" rot="0">
            <a:off x="15283840" y="1181827"/>
            <a:ext cx="1998147" cy="1900056"/>
          </a:xfrm>
          <a:custGeom>
            <a:avLst/>
            <a:gdLst/>
            <a:ahLst/>
            <a:cxnLst/>
            <a:rect r="r" b="b" t="t" l="l"/>
            <a:pathLst>
              <a:path h="1900056" w="1998147">
                <a:moveTo>
                  <a:pt x="0" y="0"/>
                </a:moveTo>
                <a:lnTo>
                  <a:pt x="1998146" y="0"/>
                </a:lnTo>
                <a:lnTo>
                  <a:pt x="1998146" y="1900056"/>
                </a:lnTo>
                <a:lnTo>
                  <a:pt x="0" y="190005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 id="12"/>
          <p:cNvSpPr txBox="true"/>
          <p:nvPr/>
        </p:nvSpPr>
        <p:spPr>
          <a:xfrm rot="0">
            <a:off x="1043544" y="1190625"/>
            <a:ext cx="17244456" cy="22703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ATELIERS OÙ ON JOUE SERIEUSEMENT ...  </a:t>
            </a:r>
          </a:p>
        </p:txBody>
      </p:sp>
      <p:sp>
        <p:nvSpPr>
          <p:cNvPr name="TextBox 13" id="13"/>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18/27</a:t>
            </a:r>
          </a:p>
        </p:txBody>
      </p:sp>
      <p:sp>
        <p:nvSpPr>
          <p:cNvPr name="TextBox 14" id="14"/>
          <p:cNvSpPr txBox="true"/>
          <p:nvPr/>
        </p:nvSpPr>
        <p:spPr>
          <a:xfrm rot="0">
            <a:off x="7876004" y="5105400"/>
            <a:ext cx="3060780" cy="4000500"/>
          </a:xfrm>
          <a:prstGeom prst="rect">
            <a:avLst/>
          </a:prstGeom>
        </p:spPr>
        <p:txBody>
          <a:bodyPr anchor="t" rtlCol="false" tIns="0" lIns="0" bIns="0" rIns="0">
            <a:spAutoFit/>
          </a:bodyPr>
          <a:lstStyle/>
          <a:p>
            <a:pPr>
              <a:lnSpc>
                <a:spcPts val="2100"/>
              </a:lnSpc>
            </a:pPr>
            <a:r>
              <a:rPr lang="en-US" sz="1500">
                <a:solidFill>
                  <a:srgbClr val="06233E"/>
                </a:solidFill>
                <a:latin typeface="Montserrat"/>
              </a:rPr>
              <a:t>Être déviant·e, c'est négatif ? Et si on contredisait cela ensemble ? </a:t>
            </a:r>
          </a:p>
          <a:p>
            <a:pPr>
              <a:lnSpc>
                <a:spcPts val="2100"/>
              </a:lnSpc>
            </a:pPr>
            <a:r>
              <a:rPr lang="en-US" sz="1500">
                <a:solidFill>
                  <a:srgbClr val="06233E"/>
                </a:solidFill>
                <a:latin typeface="Montserrat"/>
              </a:rPr>
              <a:t>À la manière de Sherlock Holmes, trouvons les positivement déviant·e·s de vos organisations. Qu’est-ce qui les différencie ? Comment s’en inspirer pour transformer une organisation en une structure positivement déviante ?</a:t>
            </a:r>
          </a:p>
          <a:p>
            <a:pPr marL="0" indent="0" lvl="0">
              <a:lnSpc>
                <a:spcPts val="2100"/>
              </a:lnSpc>
              <a:spcBef>
                <a:spcPct val="0"/>
              </a:spcBef>
            </a:pPr>
            <a:r>
              <a:rPr lang="en-US" sz="1500">
                <a:solidFill>
                  <a:srgbClr val="06233E"/>
                </a:solidFill>
                <a:latin typeface="Montserrat"/>
              </a:rPr>
              <a:t>Venez mener l’enquête, et repartez avec des pistes pour identifier vos déviant·e·s positif·ve·s !</a:t>
            </a:r>
          </a:p>
        </p:txBody>
      </p:sp>
      <p:sp>
        <p:nvSpPr>
          <p:cNvPr name="TextBox 15" id="15"/>
          <p:cNvSpPr txBox="true"/>
          <p:nvPr/>
        </p:nvSpPr>
        <p:spPr>
          <a:xfrm rot="0">
            <a:off x="2772321" y="4430067"/>
            <a:ext cx="3039403" cy="649351"/>
          </a:xfrm>
          <a:prstGeom prst="rect">
            <a:avLst/>
          </a:prstGeom>
        </p:spPr>
        <p:txBody>
          <a:bodyPr anchor="t" rtlCol="false" tIns="0" lIns="0" bIns="0" rIns="0">
            <a:spAutoFit/>
          </a:bodyPr>
          <a:lstStyle/>
          <a:p>
            <a:pPr algn="l" marL="0" indent="0" lvl="0">
              <a:lnSpc>
                <a:spcPts val="2552"/>
              </a:lnSpc>
            </a:pPr>
            <a:r>
              <a:rPr lang="en-US" sz="2200">
                <a:solidFill>
                  <a:srgbClr val="FBC85F"/>
                </a:solidFill>
                <a:latin typeface="Barlow Bold"/>
              </a:rPr>
              <a:t>Tu peux “conter” du moi ! </a:t>
            </a:r>
          </a:p>
        </p:txBody>
      </p:sp>
      <p:sp>
        <p:nvSpPr>
          <p:cNvPr name="TextBox 16" id="16"/>
          <p:cNvSpPr txBox="true"/>
          <p:nvPr/>
        </p:nvSpPr>
        <p:spPr>
          <a:xfrm rot="0">
            <a:off x="7876004" y="4336805"/>
            <a:ext cx="2811886" cy="973201"/>
          </a:xfrm>
          <a:prstGeom prst="rect">
            <a:avLst/>
          </a:prstGeom>
        </p:spPr>
        <p:txBody>
          <a:bodyPr anchor="t" rtlCol="false" tIns="0" lIns="0" bIns="0" rIns="0">
            <a:spAutoFit/>
          </a:bodyPr>
          <a:lstStyle/>
          <a:p>
            <a:pPr>
              <a:lnSpc>
                <a:spcPts val="2552"/>
              </a:lnSpc>
            </a:pPr>
            <a:r>
              <a:rPr lang="en-US" sz="2200">
                <a:solidFill>
                  <a:srgbClr val="FBC85F"/>
                </a:solidFill>
                <a:latin typeface="Barlow Bold"/>
              </a:rPr>
              <a:t>Escape Game (déviance positive) </a:t>
            </a:r>
          </a:p>
          <a:p>
            <a:pPr algn="l" marL="0" indent="0" lvl="0">
              <a:lnSpc>
                <a:spcPts val="2552"/>
              </a:lnSpc>
            </a:pPr>
          </a:p>
        </p:txBody>
      </p:sp>
      <p:sp>
        <p:nvSpPr>
          <p:cNvPr name="TextBox 17" id="17"/>
          <p:cNvSpPr txBox="true"/>
          <p:nvPr/>
        </p:nvSpPr>
        <p:spPr>
          <a:xfrm rot="0">
            <a:off x="2772321" y="3956195"/>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Pascal VERHASELT</a:t>
            </a:r>
          </a:p>
        </p:txBody>
      </p:sp>
      <p:sp>
        <p:nvSpPr>
          <p:cNvPr name="TextBox 18" id="18"/>
          <p:cNvSpPr txBox="true"/>
          <p:nvPr/>
        </p:nvSpPr>
        <p:spPr>
          <a:xfrm rot="0">
            <a:off x="7897380" y="3862933"/>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Robert DUTHY</a:t>
            </a:r>
          </a:p>
        </p:txBody>
      </p:sp>
      <p:sp>
        <p:nvSpPr>
          <p:cNvPr name="TextBox 19" id="19"/>
          <p:cNvSpPr txBox="true"/>
          <p:nvPr/>
        </p:nvSpPr>
        <p:spPr>
          <a:xfrm rot="0">
            <a:off x="2772321" y="5487072"/>
            <a:ext cx="2811886" cy="3467100"/>
          </a:xfrm>
          <a:prstGeom prst="rect">
            <a:avLst/>
          </a:prstGeom>
        </p:spPr>
        <p:txBody>
          <a:bodyPr anchor="t" rtlCol="false" tIns="0" lIns="0" bIns="0" rIns="0">
            <a:spAutoFit/>
          </a:bodyPr>
          <a:lstStyle/>
          <a:p>
            <a:pPr>
              <a:lnSpc>
                <a:spcPts val="2100"/>
              </a:lnSpc>
            </a:pPr>
            <a:r>
              <a:rPr lang="en-US" sz="1500">
                <a:solidFill>
                  <a:srgbClr val="06233E"/>
                </a:solidFill>
                <a:latin typeface="Montserrat"/>
              </a:rPr>
              <a:t>On se donne le droit de jouer, de prendre du plaisir et de laisser le champ libre à sa créativité pour construire ensemble une belle histoire. Sans se prendre au sérieux.</a:t>
            </a:r>
          </a:p>
          <a:p>
            <a:pPr>
              <a:lnSpc>
                <a:spcPts val="2100"/>
              </a:lnSpc>
            </a:pPr>
            <a:r>
              <a:rPr lang="en-US" sz="1500">
                <a:solidFill>
                  <a:srgbClr val="06233E"/>
                </a:solidFill>
                <a:latin typeface="Montserrat"/>
              </a:rPr>
              <a:t>On partage des émotions, se soutient, se méfie, on trahit ou on se sacrifie.</a:t>
            </a:r>
          </a:p>
          <a:p>
            <a:pPr>
              <a:lnSpc>
                <a:spcPts val="2100"/>
              </a:lnSpc>
            </a:pPr>
            <a:r>
              <a:rPr lang="en-US" sz="1500">
                <a:solidFill>
                  <a:srgbClr val="06233E"/>
                </a:solidFill>
                <a:latin typeface="Montserrat"/>
              </a:rPr>
              <a:t>Mais l'histoire doit avoir une fin. Belle ou tragique. A vous de décider.</a:t>
            </a:r>
          </a:p>
          <a:p>
            <a:pPr marL="0" indent="0" lvl="0">
              <a:lnSpc>
                <a:spcPts val="2100"/>
              </a:lnSpc>
              <a:spcBef>
                <a:spcPct val="0"/>
              </a:spcBef>
            </a:pPr>
          </a:p>
        </p:txBody>
      </p:sp>
      <p:sp>
        <p:nvSpPr>
          <p:cNvPr name="TextBox 20" id="20"/>
          <p:cNvSpPr txBox="true"/>
          <p:nvPr/>
        </p:nvSpPr>
        <p:spPr>
          <a:xfrm rot="0">
            <a:off x="13766442" y="5681481"/>
            <a:ext cx="3330933" cy="2667000"/>
          </a:xfrm>
          <a:prstGeom prst="rect">
            <a:avLst/>
          </a:prstGeom>
        </p:spPr>
        <p:txBody>
          <a:bodyPr anchor="t" rtlCol="false" tIns="0" lIns="0" bIns="0" rIns="0">
            <a:spAutoFit/>
          </a:bodyPr>
          <a:lstStyle/>
          <a:p>
            <a:pPr>
              <a:lnSpc>
                <a:spcPts val="2100"/>
              </a:lnSpc>
            </a:pPr>
            <a:r>
              <a:rPr lang="en-US" sz="1500">
                <a:solidFill>
                  <a:srgbClr val="06233E"/>
                </a:solidFill>
                <a:latin typeface="Montserrat"/>
              </a:rPr>
              <a:t>« Les cons ça ose tout, c’est même à ça qu’on les reconnait. »</a:t>
            </a:r>
          </a:p>
          <a:p>
            <a:pPr>
              <a:lnSpc>
                <a:spcPts val="2100"/>
              </a:lnSpc>
            </a:pPr>
            <a:r>
              <a:rPr lang="en-US" sz="1500">
                <a:solidFill>
                  <a:srgbClr val="06233E"/>
                </a:solidFill>
                <a:latin typeface="Montserrat"/>
              </a:rPr>
              <a:t>Cet extrait vous parle?</a:t>
            </a:r>
          </a:p>
          <a:p>
            <a:pPr>
              <a:lnSpc>
                <a:spcPts val="2100"/>
              </a:lnSpc>
            </a:pPr>
            <a:r>
              <a:rPr lang="en-US" sz="1500">
                <a:solidFill>
                  <a:srgbClr val="06233E"/>
                </a:solidFill>
                <a:latin typeface="Montserrat"/>
              </a:rPr>
              <a:t>Ne vous a-t-on jamais dit que peut être vous n’aviez pas compris, pas vu ou mal entendu ?</a:t>
            </a:r>
          </a:p>
          <a:p>
            <a:pPr>
              <a:lnSpc>
                <a:spcPts val="2100"/>
              </a:lnSpc>
            </a:pPr>
            <a:r>
              <a:rPr lang="en-US" sz="1500">
                <a:solidFill>
                  <a:srgbClr val="06233E"/>
                </a:solidFill>
                <a:latin typeface="Montserrat"/>
              </a:rPr>
              <a:t>Quel est votre fonctionnement et pourquoi certains.es se permettent de vous juger?</a:t>
            </a:r>
          </a:p>
          <a:p>
            <a:pPr marL="0" indent="0" lvl="0">
              <a:lnSpc>
                <a:spcPts val="2100"/>
              </a:lnSpc>
              <a:spcBef>
                <a:spcPct val="0"/>
              </a:spcBef>
            </a:pPr>
          </a:p>
        </p:txBody>
      </p:sp>
      <p:sp>
        <p:nvSpPr>
          <p:cNvPr name="TextBox 21" id="21"/>
          <p:cNvSpPr txBox="true"/>
          <p:nvPr/>
        </p:nvSpPr>
        <p:spPr>
          <a:xfrm rot="0">
            <a:off x="13803672" y="4336805"/>
            <a:ext cx="3039403" cy="649351"/>
          </a:xfrm>
          <a:prstGeom prst="rect">
            <a:avLst/>
          </a:prstGeom>
        </p:spPr>
        <p:txBody>
          <a:bodyPr anchor="t" rtlCol="false" tIns="0" lIns="0" bIns="0" rIns="0">
            <a:spAutoFit/>
          </a:bodyPr>
          <a:lstStyle/>
          <a:p>
            <a:pPr algn="l" marL="0" indent="0" lvl="0">
              <a:lnSpc>
                <a:spcPts val="2552"/>
              </a:lnSpc>
            </a:pPr>
            <a:r>
              <a:rPr lang="en-US" sz="2200">
                <a:solidFill>
                  <a:srgbClr val="FBC85F"/>
                </a:solidFill>
                <a:latin typeface="Barlow Bold"/>
              </a:rPr>
              <a:t>INITIATION AUX LEGO SERIOUS PLAY</a:t>
            </a:r>
          </a:p>
        </p:txBody>
      </p:sp>
      <p:sp>
        <p:nvSpPr>
          <p:cNvPr name="TextBox 22" id="22"/>
          <p:cNvSpPr txBox="true"/>
          <p:nvPr/>
        </p:nvSpPr>
        <p:spPr>
          <a:xfrm rot="0">
            <a:off x="13766442" y="3862933"/>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Marc RYSENAER</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015284" y="3956664"/>
            <a:ext cx="1532015" cy="1532015"/>
            <a:chOff x="0" y="0"/>
            <a:chExt cx="13716000" cy="13716000"/>
          </a:xfrm>
        </p:grpSpPr>
        <p:sp>
          <p:nvSpPr>
            <p:cNvPr name="Freeform 4" id="4"/>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4"/>
              <a:stretch>
                <a:fillRect l="223" t="0" r="223" b="0"/>
              </a:stretch>
            </a:blipFill>
          </p:spPr>
        </p:sp>
      </p:grpSp>
      <p:grpSp>
        <p:nvGrpSpPr>
          <p:cNvPr name="Group 5" id="5"/>
          <p:cNvGrpSpPr>
            <a:grpSpLocks noChangeAspect="true"/>
          </p:cNvGrpSpPr>
          <p:nvPr/>
        </p:nvGrpSpPr>
        <p:grpSpPr>
          <a:xfrm rot="0">
            <a:off x="6219830" y="5079985"/>
            <a:ext cx="1545892" cy="1545892"/>
            <a:chOff x="0" y="0"/>
            <a:chExt cx="13716000" cy="13716000"/>
          </a:xfrm>
        </p:grpSpPr>
        <p:sp>
          <p:nvSpPr>
            <p:cNvPr name="Freeform 6" id="6"/>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5"/>
              <a:stretch>
                <a:fillRect l="223" t="0" r="223" b="0"/>
              </a:stretch>
            </a:blipFill>
          </p:spPr>
        </p:sp>
      </p:grpSp>
      <p:grpSp>
        <p:nvGrpSpPr>
          <p:cNvPr name="Group 7" id="7"/>
          <p:cNvGrpSpPr>
            <a:grpSpLocks noChangeAspect="true"/>
          </p:cNvGrpSpPr>
          <p:nvPr/>
        </p:nvGrpSpPr>
        <p:grpSpPr>
          <a:xfrm rot="0">
            <a:off x="12047190" y="3869822"/>
            <a:ext cx="1480257" cy="1480257"/>
            <a:chOff x="0" y="0"/>
            <a:chExt cx="13716000" cy="13716000"/>
          </a:xfrm>
        </p:grpSpPr>
        <p:sp>
          <p:nvSpPr>
            <p:cNvPr name="Freeform 8" id="8"/>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6"/>
              <a:stretch>
                <a:fillRect l="-15243" t="0" r="-15243" b="-96660"/>
              </a:stretch>
            </a:blipFill>
          </p:spPr>
        </p:sp>
      </p:grpSp>
      <p:grpSp>
        <p:nvGrpSpPr>
          <p:cNvPr name="Group 9" id="9"/>
          <p:cNvGrpSpPr>
            <a:grpSpLocks noChangeAspect="true"/>
          </p:cNvGrpSpPr>
          <p:nvPr/>
        </p:nvGrpSpPr>
        <p:grpSpPr>
          <a:xfrm rot="0">
            <a:off x="6219830" y="3662490"/>
            <a:ext cx="1545892" cy="1545892"/>
            <a:chOff x="0" y="0"/>
            <a:chExt cx="13716000" cy="13716000"/>
          </a:xfrm>
        </p:grpSpPr>
        <p:sp>
          <p:nvSpPr>
            <p:cNvPr name="Freeform 10" id="10"/>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7"/>
              <a:stretch>
                <a:fillRect l="223" t="0" r="223" b="0"/>
              </a:stretch>
            </a:blipFill>
          </p:spPr>
        </p:sp>
      </p:grpSp>
      <p:sp>
        <p:nvSpPr>
          <p:cNvPr name="Freeform 11" id="11"/>
          <p:cNvSpPr/>
          <p:nvPr/>
        </p:nvSpPr>
        <p:spPr>
          <a:xfrm flipH="false" flipV="false" rot="0">
            <a:off x="9538298" y="24202"/>
            <a:ext cx="3881344" cy="2585946"/>
          </a:xfrm>
          <a:custGeom>
            <a:avLst/>
            <a:gdLst/>
            <a:ahLst/>
            <a:cxnLst/>
            <a:rect r="r" b="b" t="t" l="l"/>
            <a:pathLst>
              <a:path h="2585946" w="3881344">
                <a:moveTo>
                  <a:pt x="0" y="0"/>
                </a:moveTo>
                <a:lnTo>
                  <a:pt x="3881344" y="0"/>
                </a:lnTo>
                <a:lnTo>
                  <a:pt x="3881344" y="2585945"/>
                </a:lnTo>
                <a:lnTo>
                  <a:pt x="0" y="2585945"/>
                </a:lnTo>
                <a:lnTo>
                  <a:pt x="0" y="0"/>
                </a:lnTo>
                <a:close/>
              </a:path>
            </a:pathLst>
          </a:custGeom>
          <a:blipFill>
            <a:blip r:embed="rId8"/>
            <a:stretch>
              <a:fillRect l="0" t="0" r="0" b="0"/>
            </a:stretch>
          </a:blipFill>
        </p:spPr>
      </p:sp>
      <p:sp>
        <p:nvSpPr>
          <p:cNvPr name="TextBox 12" id="12"/>
          <p:cNvSpPr txBox="true"/>
          <p:nvPr/>
        </p:nvSpPr>
        <p:spPr>
          <a:xfrm rot="0">
            <a:off x="5227299" y="9548409"/>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TextBox 13" id="13"/>
          <p:cNvSpPr txBox="true"/>
          <p:nvPr/>
        </p:nvSpPr>
        <p:spPr>
          <a:xfrm rot="0">
            <a:off x="1043544" y="1190625"/>
            <a:ext cx="5442272" cy="11654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ATELIERS </a:t>
            </a:r>
          </a:p>
        </p:txBody>
      </p:sp>
      <p:sp>
        <p:nvSpPr>
          <p:cNvPr name="TextBox 14" id="14"/>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19/27</a:t>
            </a:r>
          </a:p>
        </p:txBody>
      </p:sp>
      <p:sp>
        <p:nvSpPr>
          <p:cNvPr name="TextBox 15" id="15"/>
          <p:cNvSpPr txBox="true"/>
          <p:nvPr/>
        </p:nvSpPr>
        <p:spPr>
          <a:xfrm rot="0">
            <a:off x="7897380" y="5814831"/>
            <a:ext cx="2811886" cy="2400300"/>
          </a:xfrm>
          <a:prstGeom prst="rect">
            <a:avLst/>
          </a:prstGeom>
        </p:spPr>
        <p:txBody>
          <a:bodyPr anchor="t" rtlCol="false" tIns="0" lIns="0" bIns="0" rIns="0">
            <a:spAutoFit/>
          </a:bodyPr>
          <a:lstStyle/>
          <a:p>
            <a:pPr marL="0" indent="0" lvl="0">
              <a:lnSpc>
                <a:spcPts val="2100"/>
              </a:lnSpc>
              <a:spcBef>
                <a:spcPct val="0"/>
              </a:spcBef>
            </a:pPr>
            <a:r>
              <a:rPr lang="en-US" sz="1500">
                <a:solidFill>
                  <a:srgbClr val="06233E"/>
                </a:solidFill>
                <a:latin typeface="Montserrat"/>
              </a:rPr>
              <a:t>Sur base des expériences de Club of Brussels et leurs "Extrapreneurs", les clés de transition régénératrices et systémiques seront appliquées afin de faire vivre cela dans l'assemblée, en temps réel, après explication brève des fondamentaux.  </a:t>
            </a:r>
          </a:p>
        </p:txBody>
      </p:sp>
      <p:sp>
        <p:nvSpPr>
          <p:cNvPr name="TextBox 16" id="16"/>
          <p:cNvSpPr txBox="true"/>
          <p:nvPr/>
        </p:nvSpPr>
        <p:spPr>
          <a:xfrm rot="0">
            <a:off x="2772321" y="3879347"/>
            <a:ext cx="3039403" cy="1297051"/>
          </a:xfrm>
          <a:prstGeom prst="rect">
            <a:avLst/>
          </a:prstGeom>
        </p:spPr>
        <p:txBody>
          <a:bodyPr anchor="t" rtlCol="false" tIns="0" lIns="0" bIns="0" rIns="0">
            <a:spAutoFit/>
          </a:bodyPr>
          <a:lstStyle/>
          <a:p>
            <a:pPr algn="l" marL="0" indent="0" lvl="0">
              <a:lnSpc>
                <a:spcPts val="2552"/>
              </a:lnSpc>
            </a:pPr>
            <a:r>
              <a:rPr lang="en-US" sz="2200">
                <a:solidFill>
                  <a:srgbClr val="FBC85F"/>
                </a:solidFill>
                <a:latin typeface="Barlow Bold"/>
              </a:rPr>
              <a:t>Maîtriser l'Équilibre entre Créativité et Rigueur : Découvrez la Stratégie Disney</a:t>
            </a:r>
          </a:p>
        </p:txBody>
      </p:sp>
      <p:sp>
        <p:nvSpPr>
          <p:cNvPr name="TextBox 17" id="17"/>
          <p:cNvSpPr txBox="true"/>
          <p:nvPr/>
        </p:nvSpPr>
        <p:spPr>
          <a:xfrm rot="0">
            <a:off x="7897380" y="3879347"/>
            <a:ext cx="2811886" cy="1944751"/>
          </a:xfrm>
          <a:prstGeom prst="rect">
            <a:avLst/>
          </a:prstGeom>
        </p:spPr>
        <p:txBody>
          <a:bodyPr anchor="t" rtlCol="false" tIns="0" lIns="0" bIns="0" rIns="0">
            <a:spAutoFit/>
          </a:bodyPr>
          <a:lstStyle/>
          <a:p>
            <a:pPr>
              <a:lnSpc>
                <a:spcPts val="2552"/>
              </a:lnSpc>
            </a:pPr>
            <a:r>
              <a:rPr lang="en-US" sz="2200">
                <a:solidFill>
                  <a:srgbClr val="FBC85F"/>
                </a:solidFill>
                <a:latin typeface="Barlow Bold"/>
              </a:rPr>
              <a:t>La regeneration Collaborative : Une piste de Transition économique ? </a:t>
            </a:r>
          </a:p>
          <a:p>
            <a:pPr algn="l" marL="0" indent="0" lvl="0">
              <a:lnSpc>
                <a:spcPts val="2552"/>
              </a:lnSpc>
            </a:pPr>
          </a:p>
        </p:txBody>
      </p:sp>
      <p:sp>
        <p:nvSpPr>
          <p:cNvPr name="TextBox 18" id="18"/>
          <p:cNvSpPr txBox="true"/>
          <p:nvPr/>
        </p:nvSpPr>
        <p:spPr>
          <a:xfrm rot="0">
            <a:off x="2772321" y="3255859"/>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Sylvie TIMMERS</a:t>
            </a:r>
          </a:p>
        </p:txBody>
      </p:sp>
      <p:sp>
        <p:nvSpPr>
          <p:cNvPr name="TextBox 19" id="19"/>
          <p:cNvSpPr txBox="true"/>
          <p:nvPr/>
        </p:nvSpPr>
        <p:spPr>
          <a:xfrm rot="0">
            <a:off x="7897380" y="3162597"/>
            <a:ext cx="3039403" cy="9779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Michel de KEMMETER</a:t>
            </a:r>
          </a:p>
          <a:p>
            <a:pPr>
              <a:lnSpc>
                <a:spcPts val="2575"/>
              </a:lnSpc>
            </a:pPr>
            <a:r>
              <a:rPr lang="en-US" sz="2500">
                <a:solidFill>
                  <a:srgbClr val="002A5E"/>
                </a:solidFill>
                <a:latin typeface="Barlow Condensed Bold"/>
              </a:rPr>
              <a:t>Hamza ELKHIDER</a:t>
            </a:r>
          </a:p>
          <a:p>
            <a:pPr>
              <a:lnSpc>
                <a:spcPts val="2575"/>
              </a:lnSpc>
            </a:pPr>
          </a:p>
        </p:txBody>
      </p:sp>
      <p:sp>
        <p:nvSpPr>
          <p:cNvPr name="TextBox 20" id="20"/>
          <p:cNvSpPr txBox="true"/>
          <p:nvPr/>
        </p:nvSpPr>
        <p:spPr>
          <a:xfrm rot="0">
            <a:off x="2772321" y="5487072"/>
            <a:ext cx="2811886" cy="4000500"/>
          </a:xfrm>
          <a:prstGeom prst="rect">
            <a:avLst/>
          </a:prstGeom>
        </p:spPr>
        <p:txBody>
          <a:bodyPr anchor="t" rtlCol="false" tIns="0" lIns="0" bIns="0" rIns="0">
            <a:spAutoFit/>
          </a:bodyPr>
          <a:lstStyle/>
          <a:p>
            <a:pPr marL="0" indent="0" lvl="0">
              <a:lnSpc>
                <a:spcPts val="2100"/>
              </a:lnSpc>
              <a:spcBef>
                <a:spcPct val="0"/>
              </a:spcBef>
            </a:pPr>
            <a:r>
              <a:rPr lang="en-US" sz="1500">
                <a:solidFill>
                  <a:srgbClr val="06233E"/>
                </a:solidFill>
                <a:latin typeface="Montserrat"/>
              </a:rPr>
              <a:t>Avez-vous déjà été confronté à la difficulté de concilier imagination débordante et exigences de qualité? Pendant des décennies, Walt Disney a brillamment réussi cela, grâce à une méthodologie éprouvée qui se cache derrière son succès. Dans cet atelier, plongez au cœur de la Stratégie Disney et apprenez à animer des sessions créatives sans compromettre la rigueur ni étouffer l'innovation.</a:t>
            </a:r>
          </a:p>
        </p:txBody>
      </p:sp>
      <p:sp>
        <p:nvSpPr>
          <p:cNvPr name="TextBox 21" id="21"/>
          <p:cNvSpPr txBox="true"/>
          <p:nvPr/>
        </p:nvSpPr>
        <p:spPr>
          <a:xfrm rot="0">
            <a:off x="13766442" y="5681481"/>
            <a:ext cx="3330933" cy="2667000"/>
          </a:xfrm>
          <a:prstGeom prst="rect">
            <a:avLst/>
          </a:prstGeom>
        </p:spPr>
        <p:txBody>
          <a:bodyPr anchor="t" rtlCol="false" tIns="0" lIns="0" bIns="0" rIns="0">
            <a:spAutoFit/>
          </a:bodyPr>
          <a:lstStyle/>
          <a:p>
            <a:pPr marL="0" indent="0" lvl="0">
              <a:lnSpc>
                <a:spcPts val="2100"/>
              </a:lnSpc>
              <a:spcBef>
                <a:spcPct val="0"/>
              </a:spcBef>
            </a:pPr>
            <a:r>
              <a:rPr lang="en-US" sz="1500">
                <a:solidFill>
                  <a:srgbClr val="06233E"/>
                </a:solidFill>
                <a:latin typeface="Montserrat"/>
              </a:rPr>
              <a:t>Découvrez le Design Thinking pour transformer vos projets en succès garantis. Cet atelier interactif vous guidera étape par étape au travers d'une méthode éprouvée, centrée sur l'utilisateur, avec un exercice concret. Idéal pour qui souhaitent maximiser les chances de succès de leur projet auprès de leur public!</a:t>
            </a:r>
          </a:p>
        </p:txBody>
      </p:sp>
      <p:sp>
        <p:nvSpPr>
          <p:cNvPr name="TextBox 22" id="22"/>
          <p:cNvSpPr txBox="true"/>
          <p:nvPr/>
        </p:nvSpPr>
        <p:spPr>
          <a:xfrm rot="0">
            <a:off x="13803672" y="3786085"/>
            <a:ext cx="3039403" cy="973201"/>
          </a:xfrm>
          <a:prstGeom prst="rect">
            <a:avLst/>
          </a:prstGeom>
        </p:spPr>
        <p:txBody>
          <a:bodyPr anchor="t" rtlCol="false" tIns="0" lIns="0" bIns="0" rIns="0">
            <a:spAutoFit/>
          </a:bodyPr>
          <a:lstStyle/>
          <a:p>
            <a:pPr algn="l" marL="0" indent="0" lvl="0">
              <a:lnSpc>
                <a:spcPts val="2552"/>
              </a:lnSpc>
            </a:pPr>
            <a:r>
              <a:rPr lang="en-US" sz="2200">
                <a:solidFill>
                  <a:srgbClr val="FBC85F"/>
                </a:solidFill>
                <a:latin typeface="Barlow Bold"/>
              </a:rPr>
              <a:t>DESIGN THINKING POUR RÉUSSIR À COUP SÛR VOS PROJETS</a:t>
            </a:r>
          </a:p>
        </p:txBody>
      </p:sp>
      <p:sp>
        <p:nvSpPr>
          <p:cNvPr name="TextBox 23" id="23"/>
          <p:cNvSpPr txBox="true"/>
          <p:nvPr/>
        </p:nvSpPr>
        <p:spPr>
          <a:xfrm rot="0">
            <a:off x="13766442" y="3162597"/>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Benoît DEGRANGE</a:t>
            </a:r>
          </a:p>
        </p:txBody>
      </p:sp>
      <p:sp>
        <p:nvSpPr>
          <p:cNvPr name="Freeform 24" id="24"/>
          <p:cNvSpPr/>
          <p:nvPr/>
        </p:nvSpPr>
        <p:spPr>
          <a:xfrm flipH="false" flipV="false" rot="0">
            <a:off x="0" y="9375792"/>
            <a:ext cx="2667856" cy="882895"/>
          </a:xfrm>
          <a:custGeom>
            <a:avLst/>
            <a:gdLst/>
            <a:ahLst/>
            <a:cxnLst/>
            <a:rect r="r" b="b" t="t" l="l"/>
            <a:pathLst>
              <a:path h="882895" w="2667856">
                <a:moveTo>
                  <a:pt x="0" y="0"/>
                </a:moveTo>
                <a:lnTo>
                  <a:pt x="2667856" y="0"/>
                </a:lnTo>
                <a:lnTo>
                  <a:pt x="2667856" y="882895"/>
                </a:lnTo>
                <a:lnTo>
                  <a:pt x="0" y="882895"/>
                </a:lnTo>
                <a:lnTo>
                  <a:pt x="0" y="0"/>
                </a:lnTo>
                <a:close/>
              </a:path>
            </a:pathLst>
          </a:custGeom>
          <a:blipFill>
            <a:blip r:embed="rId9"/>
            <a:stretch>
              <a:fillRect l="0" t="-11425" r="0" b="0"/>
            </a:stretch>
          </a:blipFill>
        </p:spPr>
      </p:sp>
    </p:spTree>
  </p:cSld>
  <p:clrMapOvr>
    <a:masterClrMapping/>
  </p:clrMapOvr>
</p:sld>
</file>

<file path=ppt/slides/slide2.xml><?xml version="1.0" encoding="utf-8"?>
<p:sld xmlns:p="http://schemas.openxmlformats.org/presentationml/2006/main" xmlns:a="http://schemas.openxmlformats.org/drawingml/2006/main">
  <p:cSld>
    <p:bg>
      <p:bgPr>
        <a:solidFill>
          <a:srgbClr val="1B5674"/>
        </a:solidFill>
      </p:bgPr>
    </p:bg>
    <p:spTree>
      <p:nvGrpSpPr>
        <p:cNvPr id="1" name=""/>
        <p:cNvGrpSpPr/>
        <p:nvPr/>
      </p:nvGrpSpPr>
      <p:grpSpPr>
        <a:xfrm>
          <a:off x="0" y="0"/>
          <a:ext cx="0" cy="0"/>
          <a:chOff x="0" y="0"/>
          <a:chExt cx="0" cy="0"/>
        </a:xfrm>
      </p:grpSpPr>
      <p:grpSp>
        <p:nvGrpSpPr>
          <p:cNvPr name="Group 2" id="2"/>
          <p:cNvGrpSpPr/>
          <p:nvPr/>
        </p:nvGrpSpPr>
        <p:grpSpPr>
          <a:xfrm rot="0">
            <a:off x="6169172" y="1606358"/>
            <a:ext cx="2344285" cy="234428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 id="4"/>
            <p:cNvSpPr txBox="true"/>
            <p:nvPr/>
          </p:nvSpPr>
          <p:spPr>
            <a:xfrm>
              <a:off x="76200" y="142875"/>
              <a:ext cx="660400" cy="593725"/>
            </a:xfrm>
            <a:prstGeom prst="rect">
              <a:avLst/>
            </a:prstGeom>
          </p:spPr>
          <p:txBody>
            <a:bodyPr anchor="ctr" rtlCol="false" tIns="50800" lIns="50800" bIns="50800" rIns="50800"/>
            <a:lstStyle/>
            <a:p>
              <a:pPr algn="ctr">
                <a:lnSpc>
                  <a:spcPts val="4943"/>
                </a:lnSpc>
              </a:pPr>
              <a:r>
                <a:rPr lang="en-US" sz="4799">
                  <a:solidFill>
                    <a:srgbClr val="000000"/>
                  </a:solidFill>
                  <a:latin typeface="Barlow Condensed Bold"/>
                </a:rPr>
                <a:t>320 € HTVA</a:t>
              </a:r>
            </a:p>
          </p:txBody>
        </p:sp>
      </p:grpSp>
      <p:sp>
        <p:nvSpPr>
          <p:cNvPr name="TextBox 5" id="5"/>
          <p:cNvSpPr txBox="true"/>
          <p:nvPr/>
        </p:nvSpPr>
        <p:spPr>
          <a:xfrm rot="0">
            <a:off x="332625" y="2974554"/>
            <a:ext cx="7861622" cy="5511801"/>
          </a:xfrm>
          <a:prstGeom prst="rect">
            <a:avLst/>
          </a:prstGeom>
        </p:spPr>
        <p:txBody>
          <a:bodyPr anchor="t" rtlCol="false" tIns="0" lIns="0" bIns="0" rIns="0">
            <a:spAutoFit/>
          </a:bodyPr>
          <a:lstStyle/>
          <a:p>
            <a:pPr marL="539759" indent="-269880" lvl="1">
              <a:lnSpc>
                <a:spcPts val="2575"/>
              </a:lnSpc>
              <a:buFont typeface="Arial"/>
              <a:buChar char="•"/>
            </a:pPr>
            <a:r>
              <a:rPr lang="en-US" sz="2500">
                <a:solidFill>
                  <a:srgbClr val="FFFFFF"/>
                </a:solidFill>
                <a:latin typeface="Barlow Condensed Bold"/>
              </a:rPr>
              <a:t> L</a:t>
            </a:r>
            <a:r>
              <a:rPr lang="en-US" sz="2500">
                <a:solidFill>
                  <a:srgbClr val="FFFFFF"/>
                </a:solidFill>
                <a:latin typeface="Barlow Condensed Bold"/>
              </a:rPr>
              <a:t>a participation aux ateliers et conférences​</a:t>
            </a:r>
          </a:p>
          <a:p>
            <a:pPr>
              <a:lnSpc>
                <a:spcPts val="2575"/>
              </a:lnSpc>
            </a:pPr>
          </a:p>
          <a:p>
            <a:pPr marL="539759" indent="-269880" lvl="1">
              <a:lnSpc>
                <a:spcPts val="2575"/>
              </a:lnSpc>
              <a:buFont typeface="Arial"/>
              <a:buChar char="•"/>
            </a:pPr>
            <a:r>
              <a:rPr lang="en-US" sz="2500">
                <a:solidFill>
                  <a:srgbClr val="FFFFFF"/>
                </a:solidFill>
                <a:latin typeface="Barlow Condensed Bold"/>
              </a:rPr>
              <a:t> L’accueil petit déjeuner​</a:t>
            </a:r>
          </a:p>
          <a:p>
            <a:pPr>
              <a:lnSpc>
                <a:spcPts val="2575"/>
              </a:lnSpc>
            </a:pPr>
          </a:p>
          <a:p>
            <a:pPr marL="539759" indent="-269880" lvl="1">
              <a:lnSpc>
                <a:spcPts val="2575"/>
              </a:lnSpc>
              <a:buFont typeface="Arial"/>
              <a:buChar char="•"/>
            </a:pPr>
            <a:r>
              <a:rPr lang="en-US" sz="2500">
                <a:solidFill>
                  <a:srgbClr val="FFFFFF"/>
                </a:solidFill>
                <a:latin typeface="Barlow Condensed Bold"/>
              </a:rPr>
              <a:t> Le lunch​</a:t>
            </a:r>
          </a:p>
          <a:p>
            <a:pPr>
              <a:lnSpc>
                <a:spcPts val="2575"/>
              </a:lnSpc>
            </a:pPr>
          </a:p>
          <a:p>
            <a:pPr marL="539759" indent="-269880" lvl="1">
              <a:lnSpc>
                <a:spcPts val="2575"/>
              </a:lnSpc>
              <a:buFont typeface="Arial"/>
              <a:buChar char="•"/>
            </a:pPr>
            <a:r>
              <a:rPr lang="en-US" sz="2500">
                <a:solidFill>
                  <a:srgbClr val="FFFFFF"/>
                </a:solidFill>
                <a:latin typeface="Barlow Condensed Bold"/>
              </a:rPr>
              <a:t> Less animations pendant la journée et les pauses​</a:t>
            </a:r>
          </a:p>
          <a:p>
            <a:pPr>
              <a:lnSpc>
                <a:spcPts val="2575"/>
              </a:lnSpc>
            </a:pPr>
          </a:p>
          <a:p>
            <a:pPr marL="539759" indent="-269880" lvl="1">
              <a:lnSpc>
                <a:spcPts val="2575"/>
              </a:lnSpc>
              <a:buFont typeface="Arial"/>
              <a:buChar char="•"/>
            </a:pPr>
            <a:r>
              <a:rPr lang="en-US" sz="2500">
                <a:solidFill>
                  <a:srgbClr val="FFFFFF"/>
                </a:solidFill>
                <a:latin typeface="Barlow Condensed Bold"/>
              </a:rPr>
              <a:t> Un accès direct aux intervenants pendant et entre les activités​</a:t>
            </a:r>
          </a:p>
          <a:p>
            <a:pPr>
              <a:lnSpc>
                <a:spcPts val="2575"/>
              </a:lnSpc>
            </a:pPr>
          </a:p>
          <a:p>
            <a:pPr marL="539759" indent="-269880" lvl="1">
              <a:lnSpc>
                <a:spcPts val="2575"/>
              </a:lnSpc>
              <a:buFont typeface="Arial"/>
              <a:buChar char="•"/>
            </a:pPr>
            <a:r>
              <a:rPr lang="en-US" sz="2500">
                <a:solidFill>
                  <a:srgbClr val="FFFFFF"/>
                </a:solidFill>
                <a:latin typeface="Barlow Condensed Bold"/>
              </a:rPr>
              <a:t> Le networking et le catering de fin de journée​</a:t>
            </a:r>
          </a:p>
          <a:p>
            <a:pPr>
              <a:lnSpc>
                <a:spcPts val="2575"/>
              </a:lnSpc>
            </a:pPr>
          </a:p>
          <a:p>
            <a:pPr marL="539759" indent="-269880" lvl="1">
              <a:lnSpc>
                <a:spcPts val="2575"/>
              </a:lnSpc>
              <a:buFont typeface="Arial"/>
              <a:buChar char="•"/>
            </a:pPr>
            <a:r>
              <a:rPr lang="en-US" sz="2500">
                <a:solidFill>
                  <a:srgbClr val="FFFFFF"/>
                </a:solidFill>
                <a:latin typeface="Barlow Condensed Bold"/>
              </a:rPr>
              <a:t> L’accès à une librairie spécialisée​</a:t>
            </a:r>
          </a:p>
          <a:p>
            <a:pPr>
              <a:lnSpc>
                <a:spcPts val="2575"/>
              </a:lnSpc>
            </a:pPr>
          </a:p>
          <a:p>
            <a:pPr marL="539759" indent="-269880" lvl="1">
              <a:lnSpc>
                <a:spcPts val="2575"/>
              </a:lnSpc>
              <a:buFont typeface="Arial"/>
              <a:buChar char="•"/>
            </a:pPr>
            <a:r>
              <a:rPr lang="en-US" sz="2500">
                <a:solidFill>
                  <a:srgbClr val="FFFFFF"/>
                </a:solidFill>
                <a:latin typeface="Barlow Condensed Bold"/>
              </a:rPr>
              <a:t>Le parking</a:t>
            </a:r>
          </a:p>
          <a:p>
            <a:pPr>
              <a:lnSpc>
                <a:spcPts val="2575"/>
              </a:lnSpc>
              <a:spcBef>
                <a:spcPct val="0"/>
              </a:spcBef>
            </a:pPr>
          </a:p>
          <a:p>
            <a:pPr>
              <a:lnSpc>
                <a:spcPts val="2575"/>
              </a:lnSpc>
              <a:spcBef>
                <a:spcPct val="0"/>
              </a:spcBef>
            </a:pPr>
          </a:p>
        </p:txBody>
      </p:sp>
      <p:sp>
        <p:nvSpPr>
          <p:cNvPr name="TextBox 6" id="6"/>
          <p:cNvSpPr txBox="true"/>
          <p:nvPr/>
        </p:nvSpPr>
        <p:spPr>
          <a:xfrm rot="0">
            <a:off x="332625" y="782637"/>
            <a:ext cx="10291019" cy="1752218"/>
          </a:xfrm>
          <a:prstGeom prst="rect">
            <a:avLst/>
          </a:prstGeom>
        </p:spPr>
        <p:txBody>
          <a:bodyPr anchor="t" rtlCol="false" tIns="0" lIns="0" bIns="0" rIns="0">
            <a:spAutoFit/>
          </a:bodyPr>
          <a:lstStyle/>
          <a:p>
            <a:pPr>
              <a:lnSpc>
                <a:spcPts val="6797"/>
              </a:lnSpc>
            </a:pPr>
            <a:r>
              <a:rPr lang="en-US" sz="6599">
                <a:solidFill>
                  <a:srgbClr val="FFFFFF"/>
                </a:solidFill>
                <a:latin typeface="Barlow Condensed Bold"/>
              </a:rPr>
              <a:t>LE TARIF du ticket </a:t>
            </a:r>
          </a:p>
          <a:p>
            <a:pPr>
              <a:lnSpc>
                <a:spcPts val="6797"/>
              </a:lnSpc>
            </a:pPr>
            <a:r>
              <a:rPr lang="en-US" sz="6599">
                <a:solidFill>
                  <a:srgbClr val="FFFFFF"/>
                </a:solidFill>
                <a:latin typeface="Barlow Condensed Bold"/>
              </a:rPr>
              <a:t>comprend</a:t>
            </a:r>
          </a:p>
        </p:txBody>
      </p:sp>
      <p:sp>
        <p:nvSpPr>
          <p:cNvPr name="TextBox 7" id="7"/>
          <p:cNvSpPr txBox="true"/>
          <p:nvPr/>
        </p:nvSpPr>
        <p:spPr>
          <a:xfrm rot="0">
            <a:off x="10040093" y="354012"/>
            <a:ext cx="7219207" cy="1752218"/>
          </a:xfrm>
          <a:prstGeom prst="rect">
            <a:avLst/>
          </a:prstGeom>
        </p:spPr>
        <p:txBody>
          <a:bodyPr anchor="t" rtlCol="false" tIns="0" lIns="0" bIns="0" rIns="0">
            <a:spAutoFit/>
          </a:bodyPr>
          <a:lstStyle/>
          <a:p>
            <a:pPr>
              <a:lnSpc>
                <a:spcPts val="6797"/>
              </a:lnSpc>
            </a:pPr>
            <a:r>
              <a:rPr lang="en-US" sz="6599">
                <a:solidFill>
                  <a:srgbClr val="FFFFFF"/>
                </a:solidFill>
                <a:latin typeface="Barlow Condensed Bold"/>
              </a:rPr>
              <a:t>Niveau de partenaire et de sponsoring</a:t>
            </a:r>
          </a:p>
        </p:txBody>
      </p:sp>
      <p:sp>
        <p:nvSpPr>
          <p:cNvPr name="TextBox 8" id="8"/>
          <p:cNvSpPr txBox="true"/>
          <p:nvPr/>
        </p:nvSpPr>
        <p:spPr>
          <a:xfrm rot="0">
            <a:off x="9781972" y="2288922"/>
            <a:ext cx="8506028" cy="6716141"/>
          </a:xfrm>
          <a:prstGeom prst="rect">
            <a:avLst/>
          </a:prstGeom>
        </p:spPr>
        <p:txBody>
          <a:bodyPr anchor="t" rtlCol="false" tIns="0" lIns="0" bIns="0" rIns="0">
            <a:spAutoFit/>
          </a:bodyPr>
          <a:lstStyle/>
          <a:p>
            <a:pPr marL="1209032" indent="-604516" lvl="1">
              <a:lnSpc>
                <a:spcPts val="5767"/>
              </a:lnSpc>
              <a:buFont typeface="Arial"/>
              <a:buChar char="•"/>
            </a:pPr>
            <a:r>
              <a:rPr lang="en-US" sz="5599">
                <a:solidFill>
                  <a:srgbClr val="FFFFFF"/>
                </a:solidFill>
                <a:latin typeface="Barlow Condensed Bold"/>
              </a:rPr>
              <a:t>Sponsoring</a:t>
            </a:r>
          </a:p>
          <a:p>
            <a:pPr>
              <a:lnSpc>
                <a:spcPts val="4326"/>
              </a:lnSpc>
            </a:pPr>
            <a:r>
              <a:rPr lang="en-US" sz="4200">
                <a:solidFill>
                  <a:srgbClr val="FFFFFF"/>
                </a:solidFill>
                <a:latin typeface="Barlow Condensed Bold"/>
              </a:rPr>
              <a:t>Support Financier et places, discutons-en ?</a:t>
            </a:r>
          </a:p>
          <a:p>
            <a:pPr>
              <a:lnSpc>
                <a:spcPts val="4326"/>
              </a:lnSpc>
            </a:pPr>
          </a:p>
          <a:p>
            <a:pPr marL="1209032" indent="-604516" lvl="1">
              <a:lnSpc>
                <a:spcPts val="5767"/>
              </a:lnSpc>
              <a:buFont typeface="Arial"/>
              <a:buChar char="•"/>
            </a:pPr>
            <a:r>
              <a:rPr lang="en-US" sz="5599">
                <a:solidFill>
                  <a:srgbClr val="E0A91E"/>
                </a:solidFill>
                <a:latin typeface="Barlow Condensed Bold"/>
              </a:rPr>
              <a:t>Partenaire OR</a:t>
            </a:r>
          </a:p>
          <a:p>
            <a:pPr>
              <a:lnSpc>
                <a:spcPts val="4326"/>
              </a:lnSpc>
            </a:pPr>
            <a:r>
              <a:rPr lang="en-US" sz="4200">
                <a:solidFill>
                  <a:srgbClr val="FFFFFF"/>
                </a:solidFill>
                <a:latin typeface="Barlow Condensed Bold"/>
              </a:rPr>
              <a:t>&gt; 10 Places (15%) + Poste linkedin + logo</a:t>
            </a:r>
          </a:p>
          <a:p>
            <a:pPr>
              <a:lnSpc>
                <a:spcPts val="4326"/>
              </a:lnSpc>
            </a:pPr>
          </a:p>
          <a:p>
            <a:pPr marL="1209032" indent="-604516" lvl="1">
              <a:lnSpc>
                <a:spcPts val="5767"/>
              </a:lnSpc>
              <a:buFont typeface="Arial"/>
              <a:buChar char="•"/>
            </a:pPr>
            <a:r>
              <a:rPr lang="en-US" sz="5599">
                <a:solidFill>
                  <a:srgbClr val="808080"/>
                </a:solidFill>
                <a:latin typeface="Barlow Condensed Bold"/>
              </a:rPr>
              <a:t>Partenaire Argent</a:t>
            </a:r>
          </a:p>
          <a:p>
            <a:pPr>
              <a:lnSpc>
                <a:spcPts val="4326"/>
              </a:lnSpc>
            </a:pPr>
            <a:r>
              <a:rPr lang="en-US" sz="4200">
                <a:solidFill>
                  <a:srgbClr val="FFFFFF"/>
                </a:solidFill>
                <a:latin typeface="Barlow Condensed Bold"/>
              </a:rPr>
              <a:t>10 Places (10%) + Poste linkedin + logo</a:t>
            </a:r>
          </a:p>
          <a:p>
            <a:pPr>
              <a:lnSpc>
                <a:spcPts val="4326"/>
              </a:lnSpc>
            </a:pPr>
          </a:p>
          <a:p>
            <a:pPr marL="1209032" indent="-604516" lvl="1">
              <a:lnSpc>
                <a:spcPts val="5767"/>
              </a:lnSpc>
              <a:buFont typeface="Arial"/>
              <a:buChar char="•"/>
            </a:pPr>
            <a:r>
              <a:rPr lang="en-US" sz="5599">
                <a:solidFill>
                  <a:srgbClr val="AC663E"/>
                </a:solidFill>
                <a:latin typeface="Barlow Condensed Bold"/>
              </a:rPr>
              <a:t>Partenaire Bronze</a:t>
            </a:r>
          </a:p>
          <a:p>
            <a:pPr>
              <a:lnSpc>
                <a:spcPts val="4326"/>
              </a:lnSpc>
            </a:pPr>
            <a:r>
              <a:rPr lang="en-US" sz="4200">
                <a:solidFill>
                  <a:srgbClr val="FFFFFF"/>
                </a:solidFill>
                <a:latin typeface="Barlow Condensed Bold"/>
              </a:rPr>
              <a:t>5 places + Poste linkedin + logo</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5980994" y="3070548"/>
            <a:ext cx="1532015" cy="1532015"/>
            <a:chOff x="0" y="0"/>
            <a:chExt cx="13716000" cy="13716000"/>
          </a:xfrm>
        </p:grpSpPr>
        <p:sp>
          <p:nvSpPr>
            <p:cNvPr name="Freeform 4" id="4"/>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4"/>
              <a:stretch>
                <a:fillRect l="223" t="-3733" r="223" b="-3733"/>
              </a:stretch>
            </a:blipFill>
          </p:spPr>
        </p:sp>
      </p:grpSp>
      <p:grpSp>
        <p:nvGrpSpPr>
          <p:cNvPr name="Group 5" id="5"/>
          <p:cNvGrpSpPr>
            <a:grpSpLocks noChangeAspect="true"/>
          </p:cNvGrpSpPr>
          <p:nvPr/>
        </p:nvGrpSpPr>
        <p:grpSpPr>
          <a:xfrm rot="0">
            <a:off x="940679" y="3107865"/>
            <a:ext cx="1545892" cy="1545892"/>
            <a:chOff x="0" y="0"/>
            <a:chExt cx="13716000" cy="13716000"/>
          </a:xfrm>
        </p:grpSpPr>
        <p:sp>
          <p:nvSpPr>
            <p:cNvPr name="Freeform 6" id="6"/>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5"/>
              <a:stretch>
                <a:fillRect l="223" t="0" r="223" b="0"/>
              </a:stretch>
            </a:blipFill>
          </p:spPr>
        </p:sp>
      </p:grpSp>
      <p:sp>
        <p:nvSpPr>
          <p:cNvPr name="Freeform 7" id="7"/>
          <p:cNvSpPr/>
          <p:nvPr/>
        </p:nvSpPr>
        <p:spPr>
          <a:xfrm flipH="false" flipV="false" rot="1388308">
            <a:off x="13658457" y="1692376"/>
            <a:ext cx="2997958" cy="2222236"/>
          </a:xfrm>
          <a:custGeom>
            <a:avLst/>
            <a:gdLst/>
            <a:ahLst/>
            <a:cxnLst/>
            <a:rect r="r" b="b" t="t" l="l"/>
            <a:pathLst>
              <a:path h="2222236" w="2997958">
                <a:moveTo>
                  <a:pt x="0" y="0"/>
                </a:moveTo>
                <a:lnTo>
                  <a:pt x="2997957" y="0"/>
                </a:lnTo>
                <a:lnTo>
                  <a:pt x="2997957" y="2222236"/>
                </a:lnTo>
                <a:lnTo>
                  <a:pt x="0" y="2222236"/>
                </a:lnTo>
                <a:lnTo>
                  <a:pt x="0" y="0"/>
                </a:lnTo>
                <a:close/>
              </a:path>
            </a:pathLst>
          </a:custGeom>
          <a:blipFill>
            <a:blip r:embed="rId6"/>
            <a:stretch>
              <a:fillRect l="0" t="0" r="0" b="0"/>
            </a:stretch>
          </a:blipFill>
        </p:spPr>
      </p:sp>
      <p:sp>
        <p:nvSpPr>
          <p:cNvPr name="TextBox 8" id="8"/>
          <p:cNvSpPr txBox="true"/>
          <p:nvPr/>
        </p:nvSpPr>
        <p:spPr>
          <a:xfrm rot="0">
            <a:off x="4954217" y="9461517"/>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TextBox 9" id="9"/>
          <p:cNvSpPr txBox="true"/>
          <p:nvPr/>
        </p:nvSpPr>
        <p:spPr>
          <a:xfrm rot="0">
            <a:off x="1043544" y="1190625"/>
            <a:ext cx="6207547" cy="11654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ATELIERS   </a:t>
            </a:r>
          </a:p>
        </p:txBody>
      </p:sp>
      <p:sp>
        <p:nvSpPr>
          <p:cNvPr name="TextBox 10" id="10"/>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20/27</a:t>
            </a:r>
          </a:p>
        </p:txBody>
      </p:sp>
      <p:sp>
        <p:nvSpPr>
          <p:cNvPr name="TextBox 11" id="11"/>
          <p:cNvSpPr txBox="true"/>
          <p:nvPr/>
        </p:nvSpPr>
        <p:spPr>
          <a:xfrm rot="0">
            <a:off x="7913058" y="5339447"/>
            <a:ext cx="4864735" cy="3200400"/>
          </a:xfrm>
          <a:prstGeom prst="rect">
            <a:avLst/>
          </a:prstGeom>
        </p:spPr>
        <p:txBody>
          <a:bodyPr anchor="t" rtlCol="false" tIns="0" lIns="0" bIns="0" rIns="0">
            <a:spAutoFit/>
          </a:bodyPr>
          <a:lstStyle/>
          <a:p>
            <a:pPr>
              <a:lnSpc>
                <a:spcPts val="2100"/>
              </a:lnSpc>
            </a:pPr>
            <a:r>
              <a:rPr lang="en-US" sz="1500">
                <a:solidFill>
                  <a:srgbClr val="06233E"/>
                </a:solidFill>
                <a:latin typeface="Montserrat"/>
              </a:rPr>
              <a:t>Découvrez l'Appreciative Inquiry, une méthode de conduite du changement basée sur les forces individuelles et collectives, ainsi que les aspirations de chacun. En rupture avec l'approche traditionnelle, elle explore systématiquement le "pourquoi on réussit". Le thème : "Comment maintenir et renforcer la confiance, l'engagement, et l'enthousiasme à travailler ensemble ?" Échangez avec des pairs venant d'univers différents sur vos réussites, bonnes pratiques et actions.</a:t>
            </a:r>
          </a:p>
          <a:p>
            <a:pPr marL="0" indent="0" lvl="0">
              <a:lnSpc>
                <a:spcPts val="2100"/>
              </a:lnSpc>
              <a:spcBef>
                <a:spcPct val="0"/>
              </a:spcBef>
            </a:pPr>
          </a:p>
        </p:txBody>
      </p:sp>
      <p:sp>
        <p:nvSpPr>
          <p:cNvPr name="TextBox 12" id="12"/>
          <p:cNvSpPr txBox="true"/>
          <p:nvPr/>
        </p:nvSpPr>
        <p:spPr>
          <a:xfrm rot="0">
            <a:off x="2772321" y="3264381"/>
            <a:ext cx="3039403" cy="1297051"/>
          </a:xfrm>
          <a:prstGeom prst="rect">
            <a:avLst/>
          </a:prstGeom>
        </p:spPr>
        <p:txBody>
          <a:bodyPr anchor="t" rtlCol="false" tIns="0" lIns="0" bIns="0" rIns="0">
            <a:spAutoFit/>
          </a:bodyPr>
          <a:lstStyle/>
          <a:p>
            <a:pPr algn="l" marL="0" indent="0" lvl="0">
              <a:lnSpc>
                <a:spcPts val="2552"/>
              </a:lnSpc>
            </a:pPr>
            <a:r>
              <a:rPr lang="en-US" sz="2200">
                <a:solidFill>
                  <a:srgbClr val="FBC85F"/>
                </a:solidFill>
                <a:latin typeface="Barlow Bold"/>
              </a:rPr>
              <a:t>Collaboration intergénérationnelle: Comment l'aborder ?</a:t>
            </a:r>
          </a:p>
        </p:txBody>
      </p:sp>
      <p:sp>
        <p:nvSpPr>
          <p:cNvPr name="TextBox 13" id="13"/>
          <p:cNvSpPr txBox="true"/>
          <p:nvPr/>
        </p:nvSpPr>
        <p:spPr>
          <a:xfrm rot="0">
            <a:off x="7913058" y="3264381"/>
            <a:ext cx="3640373" cy="1944751"/>
          </a:xfrm>
          <a:prstGeom prst="rect">
            <a:avLst/>
          </a:prstGeom>
        </p:spPr>
        <p:txBody>
          <a:bodyPr anchor="t" rtlCol="false" tIns="0" lIns="0" bIns="0" rIns="0">
            <a:spAutoFit/>
          </a:bodyPr>
          <a:lstStyle/>
          <a:p>
            <a:pPr algn="l" marL="0" indent="0" lvl="0">
              <a:lnSpc>
                <a:spcPts val="2552"/>
              </a:lnSpc>
            </a:pPr>
            <a:r>
              <a:rPr lang="en-US" sz="2200">
                <a:solidFill>
                  <a:srgbClr val="FBC85F"/>
                </a:solidFill>
                <a:latin typeface="Barlow Bold"/>
              </a:rPr>
              <a:t>Permettre le développement et le changement personnel ou organisationnel enthousiasme, confiance et énergie</a:t>
            </a:r>
          </a:p>
        </p:txBody>
      </p:sp>
      <p:sp>
        <p:nvSpPr>
          <p:cNvPr name="TextBox 14" id="14"/>
          <p:cNvSpPr txBox="true"/>
          <p:nvPr/>
        </p:nvSpPr>
        <p:spPr>
          <a:xfrm rot="0">
            <a:off x="2772321" y="2790510"/>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Véronique NOIRET</a:t>
            </a:r>
          </a:p>
        </p:txBody>
      </p:sp>
      <p:sp>
        <p:nvSpPr>
          <p:cNvPr name="TextBox 15" id="15"/>
          <p:cNvSpPr txBox="true"/>
          <p:nvPr/>
        </p:nvSpPr>
        <p:spPr>
          <a:xfrm rot="0">
            <a:off x="7897380" y="2697247"/>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Patrick ZACHARIS</a:t>
            </a:r>
          </a:p>
        </p:txBody>
      </p:sp>
      <p:sp>
        <p:nvSpPr>
          <p:cNvPr name="TextBox 16" id="16"/>
          <p:cNvSpPr txBox="true"/>
          <p:nvPr/>
        </p:nvSpPr>
        <p:spPr>
          <a:xfrm rot="0">
            <a:off x="2772321" y="5028829"/>
            <a:ext cx="2811886" cy="3733800"/>
          </a:xfrm>
          <a:prstGeom prst="rect">
            <a:avLst/>
          </a:prstGeom>
        </p:spPr>
        <p:txBody>
          <a:bodyPr anchor="t" rtlCol="false" tIns="0" lIns="0" bIns="0" rIns="0">
            <a:spAutoFit/>
          </a:bodyPr>
          <a:lstStyle/>
          <a:p>
            <a:pPr>
              <a:lnSpc>
                <a:spcPts val="2100"/>
              </a:lnSpc>
            </a:pPr>
            <a:r>
              <a:rPr lang="en-US" sz="1500">
                <a:solidFill>
                  <a:srgbClr val="06233E"/>
                </a:solidFill>
                <a:latin typeface="Montserrat"/>
              </a:rPr>
              <a:t>Pour briser les stéréotypes, mixer les vibes des Boomers à la Gen Z et fusionner les énergies intergénérationnelles, rejoins-nous pour un atelier fun et dynamique. Tu repartiras avec des pistes pour une collaboration multigénérationnelle harmonieuse et propulser la dynamique d'équipe vers les sommets! </a:t>
            </a:r>
          </a:p>
          <a:p>
            <a:pPr marL="0" indent="0" lvl="0">
              <a:lnSpc>
                <a:spcPts val="2100"/>
              </a:lnSpc>
              <a:spcBef>
                <a:spcPct val="0"/>
              </a:spcBef>
            </a:pPr>
          </a:p>
        </p:txBody>
      </p:sp>
      <p:sp>
        <p:nvSpPr>
          <p:cNvPr name="Freeform 17" id="17"/>
          <p:cNvSpPr/>
          <p:nvPr/>
        </p:nvSpPr>
        <p:spPr>
          <a:xfrm flipH="false" flipV="false" rot="0">
            <a:off x="0" y="9375792"/>
            <a:ext cx="2667856" cy="882895"/>
          </a:xfrm>
          <a:custGeom>
            <a:avLst/>
            <a:gdLst/>
            <a:ahLst/>
            <a:cxnLst/>
            <a:rect r="r" b="b" t="t" l="l"/>
            <a:pathLst>
              <a:path h="882895" w="2667856">
                <a:moveTo>
                  <a:pt x="0" y="0"/>
                </a:moveTo>
                <a:lnTo>
                  <a:pt x="2667856" y="0"/>
                </a:lnTo>
                <a:lnTo>
                  <a:pt x="2667856" y="882895"/>
                </a:lnTo>
                <a:lnTo>
                  <a:pt x="0" y="882895"/>
                </a:lnTo>
                <a:lnTo>
                  <a:pt x="0" y="0"/>
                </a:lnTo>
                <a:close/>
              </a:path>
            </a:pathLst>
          </a:custGeom>
          <a:blipFill>
            <a:blip r:embed="rId7"/>
            <a:stretch>
              <a:fillRect l="0" t="-11425"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043544" y="2888527"/>
            <a:ext cx="1532015" cy="1532015"/>
            <a:chOff x="0" y="0"/>
            <a:chExt cx="13716000" cy="13716000"/>
          </a:xfrm>
        </p:grpSpPr>
        <p:sp>
          <p:nvSpPr>
            <p:cNvPr name="Freeform 4" id="4"/>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4"/>
              <a:stretch>
                <a:fillRect l="223" t="-6251" r="223" b="-43746"/>
              </a:stretch>
            </a:blipFill>
          </p:spPr>
        </p:sp>
      </p:grpSp>
      <p:grpSp>
        <p:nvGrpSpPr>
          <p:cNvPr name="Group 5" id="5"/>
          <p:cNvGrpSpPr>
            <a:grpSpLocks noChangeAspect="true"/>
          </p:cNvGrpSpPr>
          <p:nvPr/>
        </p:nvGrpSpPr>
        <p:grpSpPr>
          <a:xfrm rot="0">
            <a:off x="6916937" y="2914406"/>
            <a:ext cx="1480257" cy="1480257"/>
            <a:chOff x="0" y="0"/>
            <a:chExt cx="13716000" cy="13716000"/>
          </a:xfrm>
        </p:grpSpPr>
        <p:sp>
          <p:nvSpPr>
            <p:cNvPr name="Freeform 6" id="6"/>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5"/>
              <a:stretch>
                <a:fillRect l="223" t="-9497" r="223" b="-9497"/>
              </a:stretch>
            </a:blipFill>
          </p:spPr>
        </p:sp>
      </p:grpSp>
      <p:grpSp>
        <p:nvGrpSpPr>
          <p:cNvPr name="Group 7" id="7"/>
          <p:cNvGrpSpPr>
            <a:grpSpLocks noChangeAspect="true"/>
          </p:cNvGrpSpPr>
          <p:nvPr/>
        </p:nvGrpSpPr>
        <p:grpSpPr>
          <a:xfrm rot="0">
            <a:off x="0" y="2888527"/>
            <a:ext cx="1532015" cy="1532015"/>
            <a:chOff x="0" y="0"/>
            <a:chExt cx="13716000" cy="13716000"/>
          </a:xfrm>
        </p:grpSpPr>
        <p:sp>
          <p:nvSpPr>
            <p:cNvPr name="Freeform 8" id="8"/>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6"/>
              <a:stretch>
                <a:fillRect l="223" t="0" r="223" b="0"/>
              </a:stretch>
            </a:blipFill>
          </p:spPr>
        </p:sp>
      </p:grpSp>
      <p:grpSp>
        <p:nvGrpSpPr>
          <p:cNvPr name="Group 9" id="9"/>
          <p:cNvGrpSpPr>
            <a:grpSpLocks noChangeAspect="true"/>
          </p:cNvGrpSpPr>
          <p:nvPr/>
        </p:nvGrpSpPr>
        <p:grpSpPr>
          <a:xfrm rot="0">
            <a:off x="12539821" y="2978044"/>
            <a:ext cx="1480257" cy="1480257"/>
            <a:chOff x="0" y="0"/>
            <a:chExt cx="13716000" cy="13716000"/>
          </a:xfrm>
        </p:grpSpPr>
        <p:sp>
          <p:nvSpPr>
            <p:cNvPr name="Freeform 10" id="10"/>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7"/>
              <a:stretch>
                <a:fillRect l="223" t="0" r="223" b="0"/>
              </a:stretch>
            </a:blipFill>
          </p:spPr>
        </p:sp>
      </p:grpSp>
      <p:sp>
        <p:nvSpPr>
          <p:cNvPr name="TextBox 11" id="11"/>
          <p:cNvSpPr txBox="true"/>
          <p:nvPr/>
        </p:nvSpPr>
        <p:spPr>
          <a:xfrm rot="0">
            <a:off x="4954217" y="9461517"/>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TextBox 12" id="12"/>
          <p:cNvSpPr txBox="true"/>
          <p:nvPr/>
        </p:nvSpPr>
        <p:spPr>
          <a:xfrm rot="0">
            <a:off x="1043544" y="1190625"/>
            <a:ext cx="5824910" cy="11654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ATELIERS  </a:t>
            </a:r>
          </a:p>
        </p:txBody>
      </p:sp>
      <p:sp>
        <p:nvSpPr>
          <p:cNvPr name="TextBox 13" id="13"/>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21/27</a:t>
            </a:r>
          </a:p>
        </p:txBody>
      </p:sp>
      <p:sp>
        <p:nvSpPr>
          <p:cNvPr name="TextBox 14" id="14"/>
          <p:cNvSpPr txBox="true"/>
          <p:nvPr/>
        </p:nvSpPr>
        <p:spPr>
          <a:xfrm rot="0">
            <a:off x="2753271" y="3689105"/>
            <a:ext cx="3826635" cy="1620901"/>
          </a:xfrm>
          <a:prstGeom prst="rect">
            <a:avLst/>
          </a:prstGeom>
        </p:spPr>
        <p:txBody>
          <a:bodyPr anchor="t" rtlCol="false" tIns="0" lIns="0" bIns="0" rIns="0">
            <a:spAutoFit/>
          </a:bodyPr>
          <a:lstStyle/>
          <a:p>
            <a:pPr>
              <a:lnSpc>
                <a:spcPts val="2552"/>
              </a:lnSpc>
            </a:pPr>
            <a:r>
              <a:rPr lang="en-US" sz="2200">
                <a:solidFill>
                  <a:srgbClr val="FBC85F"/>
                </a:solidFill>
                <a:latin typeface="Barlow Bold"/>
              </a:rPr>
              <a:t>Chef, une petite mousse et des frites</a:t>
            </a:r>
          </a:p>
          <a:p>
            <a:pPr algn="l" marL="0" indent="0" lvl="0">
              <a:lnSpc>
                <a:spcPts val="2552"/>
              </a:lnSpc>
            </a:pPr>
            <a:r>
              <a:rPr lang="en-US" sz="2200">
                <a:solidFill>
                  <a:srgbClr val="FBC85F"/>
                </a:solidFill>
                <a:latin typeface="Barlow Bold"/>
              </a:rPr>
              <a:t>COMMENT TURBOCHARGER LA DYNAMIQUE DE VOTRE ÉQUIPE EN 8 DIMENSIONS</a:t>
            </a:r>
          </a:p>
        </p:txBody>
      </p:sp>
      <p:sp>
        <p:nvSpPr>
          <p:cNvPr name="TextBox 15" id="15"/>
          <p:cNvSpPr txBox="true"/>
          <p:nvPr/>
        </p:nvSpPr>
        <p:spPr>
          <a:xfrm rot="0">
            <a:off x="2753271" y="2866440"/>
            <a:ext cx="3039403" cy="65405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Nicolas PETIT</a:t>
            </a:r>
          </a:p>
          <a:p>
            <a:pPr>
              <a:lnSpc>
                <a:spcPts val="2575"/>
              </a:lnSpc>
            </a:pPr>
            <a:r>
              <a:rPr lang="en-US" sz="2500">
                <a:solidFill>
                  <a:srgbClr val="002A5E"/>
                </a:solidFill>
                <a:latin typeface="Barlow Condensed Bold"/>
              </a:rPr>
              <a:t>Christophe OUDOT</a:t>
            </a:r>
          </a:p>
        </p:txBody>
      </p:sp>
      <p:sp>
        <p:nvSpPr>
          <p:cNvPr name="TextBox 16" id="16"/>
          <p:cNvSpPr txBox="true"/>
          <p:nvPr/>
        </p:nvSpPr>
        <p:spPr>
          <a:xfrm rot="0">
            <a:off x="2772321" y="5487072"/>
            <a:ext cx="3807585" cy="3467100"/>
          </a:xfrm>
          <a:prstGeom prst="rect">
            <a:avLst/>
          </a:prstGeom>
        </p:spPr>
        <p:txBody>
          <a:bodyPr anchor="t" rtlCol="false" tIns="0" lIns="0" bIns="0" rIns="0">
            <a:spAutoFit/>
          </a:bodyPr>
          <a:lstStyle/>
          <a:p>
            <a:pPr>
              <a:lnSpc>
                <a:spcPts val="2100"/>
              </a:lnSpc>
            </a:pPr>
          </a:p>
          <a:p>
            <a:pPr>
              <a:lnSpc>
                <a:spcPts val="2100"/>
              </a:lnSpc>
            </a:pPr>
            <a:r>
              <a:rPr lang="en-US" sz="1500">
                <a:solidFill>
                  <a:srgbClr val="06233E"/>
                </a:solidFill>
                <a:latin typeface="Montserrat"/>
              </a:rPr>
              <a:t>Votre équipe fait face à de multiples pressions qui mettent à mal son fonctionnement, sa dynamique et/ou les relations entre ses membres? Et si la réalité virtuelle pouvait vous aider? Non! La technologie ne peut pas renforcer l'humain c'est impossible, incompatible, inimaginable... Ah bon? Think again...</a:t>
            </a:r>
          </a:p>
          <a:p>
            <a:pPr>
              <a:lnSpc>
                <a:spcPts val="2100"/>
              </a:lnSpc>
            </a:pPr>
            <a:r>
              <a:rPr lang="en-US" sz="1500">
                <a:solidFill>
                  <a:srgbClr val="06233E"/>
                </a:solidFill>
                <a:latin typeface="Montserrat"/>
              </a:rPr>
              <a:t>Voici une approche en 2 cuissons, comme pour faire de bonnes frites.</a:t>
            </a:r>
          </a:p>
          <a:p>
            <a:pPr marL="0" indent="0" lvl="0">
              <a:lnSpc>
                <a:spcPts val="2100"/>
              </a:lnSpc>
              <a:spcBef>
                <a:spcPct val="0"/>
              </a:spcBef>
            </a:pPr>
          </a:p>
        </p:txBody>
      </p:sp>
      <p:sp>
        <p:nvSpPr>
          <p:cNvPr name="TextBox 17" id="17"/>
          <p:cNvSpPr txBox="true"/>
          <p:nvPr/>
        </p:nvSpPr>
        <p:spPr>
          <a:xfrm rot="0">
            <a:off x="8751688" y="5331908"/>
            <a:ext cx="3330933" cy="3467100"/>
          </a:xfrm>
          <a:prstGeom prst="rect">
            <a:avLst/>
          </a:prstGeom>
        </p:spPr>
        <p:txBody>
          <a:bodyPr anchor="t" rtlCol="false" tIns="0" lIns="0" bIns="0" rIns="0">
            <a:spAutoFit/>
          </a:bodyPr>
          <a:lstStyle/>
          <a:p>
            <a:pPr marL="0" indent="0" lvl="0">
              <a:lnSpc>
                <a:spcPts val="2100"/>
              </a:lnSpc>
              <a:spcBef>
                <a:spcPct val="0"/>
              </a:spcBef>
            </a:pPr>
            <a:r>
              <a:rPr lang="en-US" sz="1500">
                <a:solidFill>
                  <a:srgbClr val="06233E"/>
                </a:solidFill>
                <a:latin typeface="Montserrat"/>
              </a:rPr>
              <a:t>Omniprésentes dans notre quotidien, les émotions influencent de nombreuses facettes de notre vie privée et professionnelle (prise de décisions, santé, créativité…). Au cours de cet atelier pratique et immersif, nous découvrirons une grille de lecture concrète pour décoder le langage émotionnel, identifier et comprendre nos émotions afin de nous rapprocher de nos besoins et nos buts.</a:t>
            </a:r>
          </a:p>
        </p:txBody>
      </p:sp>
      <p:sp>
        <p:nvSpPr>
          <p:cNvPr name="TextBox 18" id="18"/>
          <p:cNvSpPr txBox="true"/>
          <p:nvPr/>
        </p:nvSpPr>
        <p:spPr>
          <a:xfrm rot="0">
            <a:off x="8751688" y="3530016"/>
            <a:ext cx="3039403" cy="1297051"/>
          </a:xfrm>
          <a:prstGeom prst="rect">
            <a:avLst/>
          </a:prstGeom>
        </p:spPr>
        <p:txBody>
          <a:bodyPr anchor="t" rtlCol="false" tIns="0" lIns="0" bIns="0" rIns="0">
            <a:spAutoFit/>
          </a:bodyPr>
          <a:lstStyle/>
          <a:p>
            <a:pPr algn="l" marL="0" indent="0" lvl="0">
              <a:lnSpc>
                <a:spcPts val="2552"/>
              </a:lnSpc>
            </a:pPr>
            <a:r>
              <a:rPr lang="en-US" sz="2200">
                <a:solidFill>
                  <a:srgbClr val="FBC85F"/>
                </a:solidFill>
                <a:latin typeface="Barlow Bold"/>
              </a:rPr>
              <a:t>AU COEUR DES ÉMOTIONS: DÉCODAGE DU LANGAGE ÉMOTIONNEL</a:t>
            </a:r>
          </a:p>
        </p:txBody>
      </p:sp>
      <p:sp>
        <p:nvSpPr>
          <p:cNvPr name="TextBox 19" id="19"/>
          <p:cNvSpPr txBox="true"/>
          <p:nvPr/>
        </p:nvSpPr>
        <p:spPr>
          <a:xfrm rot="0">
            <a:off x="8751688" y="2936152"/>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Sandrine HENDERICKS</a:t>
            </a:r>
          </a:p>
        </p:txBody>
      </p:sp>
      <p:sp>
        <p:nvSpPr>
          <p:cNvPr name="TextBox 20" id="20"/>
          <p:cNvSpPr txBox="true"/>
          <p:nvPr/>
        </p:nvSpPr>
        <p:spPr>
          <a:xfrm rot="0">
            <a:off x="14374571" y="5874849"/>
            <a:ext cx="3527741" cy="3467100"/>
          </a:xfrm>
          <a:prstGeom prst="rect">
            <a:avLst/>
          </a:prstGeom>
        </p:spPr>
        <p:txBody>
          <a:bodyPr anchor="t" rtlCol="false" tIns="0" lIns="0" bIns="0" rIns="0">
            <a:spAutoFit/>
          </a:bodyPr>
          <a:lstStyle/>
          <a:p>
            <a:pPr>
              <a:lnSpc>
                <a:spcPts val="2100"/>
              </a:lnSpc>
            </a:pPr>
            <a:r>
              <a:rPr lang="en-US" sz="1500">
                <a:solidFill>
                  <a:srgbClr val="06233E"/>
                </a:solidFill>
                <a:latin typeface="Montserrat"/>
              </a:rPr>
              <a:t>Comment revenir dans une posture juste pour moi et mes équipes ?</a:t>
            </a:r>
          </a:p>
          <a:p>
            <a:pPr>
              <a:lnSpc>
                <a:spcPts val="2100"/>
              </a:lnSpc>
            </a:pPr>
          </a:p>
          <a:p>
            <a:pPr>
              <a:lnSpc>
                <a:spcPts val="2100"/>
              </a:lnSpc>
            </a:pPr>
            <a:r>
              <a:rPr lang="en-US" sz="1500">
                <a:solidFill>
                  <a:srgbClr val="06233E"/>
                </a:solidFill>
                <a:latin typeface="Montserrat"/>
              </a:rPr>
              <a:t>Suis je uniquement dans la bienveillance , dans l'exigence ou suis je un subtil mélange des deux ?</a:t>
            </a:r>
          </a:p>
          <a:p>
            <a:pPr>
              <a:lnSpc>
                <a:spcPts val="2100"/>
              </a:lnSpc>
            </a:pPr>
            <a:r>
              <a:rPr lang="en-US" sz="1500">
                <a:solidFill>
                  <a:srgbClr val="06233E"/>
                </a:solidFill>
                <a:latin typeface="Montserrat"/>
              </a:rPr>
              <a:t>Qu'est ce qui a construit mon rapport à l'autorité ?</a:t>
            </a:r>
          </a:p>
          <a:p>
            <a:pPr>
              <a:lnSpc>
                <a:spcPts val="2100"/>
              </a:lnSpc>
            </a:pPr>
          </a:p>
          <a:p>
            <a:pPr>
              <a:lnSpc>
                <a:spcPts val="2100"/>
              </a:lnSpc>
            </a:pPr>
            <a:r>
              <a:rPr lang="en-US" sz="1500">
                <a:solidFill>
                  <a:srgbClr val="06233E"/>
                </a:solidFill>
                <a:latin typeface="Montserrat"/>
              </a:rPr>
              <a:t>Comment mon histoire d'abus ou de manque d'autorité impacte mon corps et ma posture aujourd'hui ?</a:t>
            </a:r>
          </a:p>
          <a:p>
            <a:pPr marL="0" indent="0" lvl="0">
              <a:lnSpc>
                <a:spcPts val="2100"/>
              </a:lnSpc>
              <a:spcBef>
                <a:spcPct val="0"/>
              </a:spcBef>
            </a:pPr>
          </a:p>
        </p:txBody>
      </p:sp>
      <p:sp>
        <p:nvSpPr>
          <p:cNvPr name="TextBox 21" id="21"/>
          <p:cNvSpPr txBox="true"/>
          <p:nvPr/>
        </p:nvSpPr>
        <p:spPr>
          <a:xfrm rot="0">
            <a:off x="14580904" y="3593654"/>
            <a:ext cx="3039403" cy="2268601"/>
          </a:xfrm>
          <a:prstGeom prst="rect">
            <a:avLst/>
          </a:prstGeom>
        </p:spPr>
        <p:txBody>
          <a:bodyPr anchor="t" rtlCol="false" tIns="0" lIns="0" bIns="0" rIns="0">
            <a:spAutoFit/>
          </a:bodyPr>
          <a:lstStyle/>
          <a:p>
            <a:pPr>
              <a:lnSpc>
                <a:spcPts val="2552"/>
              </a:lnSpc>
            </a:pPr>
            <a:r>
              <a:rPr lang="en-US" sz="2200">
                <a:solidFill>
                  <a:srgbClr val="FBC85F"/>
                </a:solidFill>
                <a:latin typeface="Barlow Bold"/>
              </a:rPr>
              <a:t>" MA POSTURE DE MANAGER " ENTRE BIENVEILLANCE ET EXIGENCE " :TRAVAIL CORPOREL ET PRISE DE CONSCIENCE "</a:t>
            </a:r>
          </a:p>
          <a:p>
            <a:pPr algn="l" marL="0" indent="0" lvl="0">
              <a:lnSpc>
                <a:spcPts val="2552"/>
              </a:lnSpc>
            </a:pPr>
          </a:p>
        </p:txBody>
      </p:sp>
      <p:sp>
        <p:nvSpPr>
          <p:cNvPr name="TextBox 22" id="22"/>
          <p:cNvSpPr txBox="true"/>
          <p:nvPr/>
        </p:nvSpPr>
        <p:spPr>
          <a:xfrm rot="0">
            <a:off x="14374571" y="2999790"/>
            <a:ext cx="3039403" cy="3302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Bénédicte DMYTERCKO</a:t>
            </a:r>
          </a:p>
        </p:txBody>
      </p:sp>
      <p:sp>
        <p:nvSpPr>
          <p:cNvPr name="Freeform 23" id="23"/>
          <p:cNvSpPr/>
          <p:nvPr/>
        </p:nvSpPr>
        <p:spPr>
          <a:xfrm flipH="false" flipV="false" rot="0">
            <a:off x="0" y="9375792"/>
            <a:ext cx="2667856" cy="882895"/>
          </a:xfrm>
          <a:custGeom>
            <a:avLst/>
            <a:gdLst/>
            <a:ahLst/>
            <a:cxnLst/>
            <a:rect r="r" b="b" t="t" l="l"/>
            <a:pathLst>
              <a:path h="882895" w="2667856">
                <a:moveTo>
                  <a:pt x="0" y="0"/>
                </a:moveTo>
                <a:lnTo>
                  <a:pt x="2667856" y="0"/>
                </a:lnTo>
                <a:lnTo>
                  <a:pt x="2667856" y="882895"/>
                </a:lnTo>
                <a:lnTo>
                  <a:pt x="0" y="882895"/>
                </a:lnTo>
                <a:lnTo>
                  <a:pt x="0" y="0"/>
                </a:lnTo>
                <a:close/>
              </a:path>
            </a:pathLst>
          </a:custGeom>
          <a:blipFill>
            <a:blip r:embed="rId8"/>
            <a:stretch>
              <a:fillRect l="0" t="-11425"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043544" y="3896298"/>
            <a:ext cx="1532015" cy="1532015"/>
            <a:chOff x="0" y="0"/>
            <a:chExt cx="13716000" cy="13716000"/>
          </a:xfrm>
        </p:grpSpPr>
        <p:sp>
          <p:nvSpPr>
            <p:cNvPr name="Freeform 4" id="4"/>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4"/>
              <a:stretch>
                <a:fillRect l="223" t="0" r="223" b="0"/>
              </a:stretch>
            </a:blipFill>
          </p:spPr>
        </p:sp>
      </p:grpSp>
      <p:grpSp>
        <p:nvGrpSpPr>
          <p:cNvPr name="Group 5" id="5"/>
          <p:cNvGrpSpPr>
            <a:grpSpLocks noChangeAspect="true"/>
          </p:cNvGrpSpPr>
          <p:nvPr/>
        </p:nvGrpSpPr>
        <p:grpSpPr>
          <a:xfrm rot="0">
            <a:off x="0" y="2888527"/>
            <a:ext cx="1532015" cy="1532015"/>
            <a:chOff x="0" y="0"/>
            <a:chExt cx="13716000" cy="13716000"/>
          </a:xfrm>
        </p:grpSpPr>
        <p:sp>
          <p:nvSpPr>
            <p:cNvPr name="Freeform 6" id="6"/>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5"/>
              <a:stretch>
                <a:fillRect l="223" t="0" r="223" b="0"/>
              </a:stretch>
            </a:blipFill>
          </p:spPr>
        </p:sp>
      </p:grpSp>
      <p:sp>
        <p:nvSpPr>
          <p:cNvPr name="Freeform 7" id="7"/>
          <p:cNvSpPr/>
          <p:nvPr/>
        </p:nvSpPr>
        <p:spPr>
          <a:xfrm flipH="false" flipV="false" rot="0">
            <a:off x="0" y="9375792"/>
            <a:ext cx="2667856" cy="882895"/>
          </a:xfrm>
          <a:custGeom>
            <a:avLst/>
            <a:gdLst/>
            <a:ahLst/>
            <a:cxnLst/>
            <a:rect r="r" b="b" t="t" l="l"/>
            <a:pathLst>
              <a:path h="882895" w="2667856">
                <a:moveTo>
                  <a:pt x="0" y="0"/>
                </a:moveTo>
                <a:lnTo>
                  <a:pt x="2667856" y="0"/>
                </a:lnTo>
                <a:lnTo>
                  <a:pt x="2667856" y="882895"/>
                </a:lnTo>
                <a:lnTo>
                  <a:pt x="0" y="882895"/>
                </a:lnTo>
                <a:lnTo>
                  <a:pt x="0" y="0"/>
                </a:lnTo>
                <a:close/>
              </a:path>
            </a:pathLst>
          </a:custGeom>
          <a:blipFill>
            <a:blip r:embed="rId6"/>
            <a:stretch>
              <a:fillRect l="0" t="-11425" r="0" b="0"/>
            </a:stretch>
          </a:blipFill>
        </p:spPr>
      </p:sp>
      <p:sp>
        <p:nvSpPr>
          <p:cNvPr name="TextBox 8" id="8"/>
          <p:cNvSpPr txBox="true"/>
          <p:nvPr/>
        </p:nvSpPr>
        <p:spPr>
          <a:xfrm rot="0">
            <a:off x="4954217" y="9461517"/>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TextBox 9" id="9"/>
          <p:cNvSpPr txBox="true"/>
          <p:nvPr/>
        </p:nvSpPr>
        <p:spPr>
          <a:xfrm rot="0">
            <a:off x="1043544" y="1190625"/>
            <a:ext cx="5824910" cy="11654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ATELIERS  </a:t>
            </a:r>
          </a:p>
        </p:txBody>
      </p:sp>
      <p:sp>
        <p:nvSpPr>
          <p:cNvPr name="TextBox 10" id="10"/>
          <p:cNvSpPr txBox="true"/>
          <p:nvPr/>
        </p:nvSpPr>
        <p:spPr>
          <a:xfrm rot="0">
            <a:off x="2753271" y="3689105"/>
            <a:ext cx="3826635" cy="973201"/>
          </a:xfrm>
          <a:prstGeom prst="rect">
            <a:avLst/>
          </a:prstGeom>
        </p:spPr>
        <p:txBody>
          <a:bodyPr anchor="t" rtlCol="false" tIns="0" lIns="0" bIns="0" rIns="0">
            <a:spAutoFit/>
          </a:bodyPr>
          <a:lstStyle/>
          <a:p>
            <a:pPr algn="l" marL="0" indent="0" lvl="0">
              <a:lnSpc>
                <a:spcPts val="2552"/>
              </a:lnSpc>
            </a:pPr>
            <a:r>
              <a:rPr lang="en-US" sz="2200">
                <a:solidFill>
                  <a:srgbClr val="FBC85F"/>
                </a:solidFill>
                <a:latin typeface="Barlow Bold"/>
              </a:rPr>
              <a:t>Stop au leadership place à la richesse des tempéraments</a:t>
            </a:r>
          </a:p>
        </p:txBody>
      </p:sp>
      <p:sp>
        <p:nvSpPr>
          <p:cNvPr name="TextBox 11" id="11"/>
          <p:cNvSpPr txBox="true"/>
          <p:nvPr/>
        </p:nvSpPr>
        <p:spPr>
          <a:xfrm rot="0">
            <a:off x="2753271" y="2866440"/>
            <a:ext cx="3039403" cy="65405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Valérie MALICE</a:t>
            </a:r>
          </a:p>
          <a:p>
            <a:pPr>
              <a:lnSpc>
                <a:spcPts val="2575"/>
              </a:lnSpc>
            </a:pPr>
            <a:r>
              <a:rPr lang="en-US" sz="2500">
                <a:solidFill>
                  <a:srgbClr val="002A5E"/>
                </a:solidFill>
                <a:latin typeface="Barlow Condensed Bold"/>
              </a:rPr>
              <a:t>Olivier BOUCHE</a:t>
            </a:r>
          </a:p>
        </p:txBody>
      </p:sp>
      <p:sp>
        <p:nvSpPr>
          <p:cNvPr name="TextBox 12" id="12"/>
          <p:cNvSpPr txBox="true"/>
          <p:nvPr/>
        </p:nvSpPr>
        <p:spPr>
          <a:xfrm rot="0">
            <a:off x="2772321" y="5487072"/>
            <a:ext cx="3807585" cy="3467100"/>
          </a:xfrm>
          <a:prstGeom prst="rect">
            <a:avLst/>
          </a:prstGeom>
        </p:spPr>
        <p:txBody>
          <a:bodyPr anchor="t" rtlCol="false" tIns="0" lIns="0" bIns="0" rIns="0">
            <a:spAutoFit/>
          </a:bodyPr>
          <a:lstStyle/>
          <a:p>
            <a:pPr>
              <a:lnSpc>
                <a:spcPts val="2100"/>
              </a:lnSpc>
            </a:pPr>
          </a:p>
          <a:p>
            <a:pPr>
              <a:lnSpc>
                <a:spcPts val="2100"/>
              </a:lnSpc>
            </a:pPr>
            <a:r>
              <a:rPr lang="en-US" sz="1500">
                <a:solidFill>
                  <a:srgbClr val="06233E"/>
                </a:solidFill>
                <a:latin typeface="Montserrat"/>
              </a:rPr>
              <a:t>Votre équipe fait face à de multiples pressions qui mettent à mal son fonctionnement, sa dynamique et/ou les relations entre ses membres? Et si la réalité virtuelle pouvait vous aider? Non! La technologie ne peut pas renforcer l'humain c'est impossible, incompatible, inimaginable... Ah bon? Think again...</a:t>
            </a:r>
          </a:p>
          <a:p>
            <a:pPr>
              <a:lnSpc>
                <a:spcPts val="2100"/>
              </a:lnSpc>
            </a:pPr>
            <a:r>
              <a:rPr lang="en-US" sz="1500">
                <a:solidFill>
                  <a:srgbClr val="06233E"/>
                </a:solidFill>
                <a:latin typeface="Montserrat"/>
              </a:rPr>
              <a:t>Voici une approche en 2 cuissons, comme pour faire de bonnes frites.</a:t>
            </a:r>
          </a:p>
          <a:p>
            <a:pPr marL="0" indent="0" lvl="0">
              <a:lnSpc>
                <a:spcPts val="2100"/>
              </a:lnSpc>
              <a:spcBef>
                <a:spcPct val="0"/>
              </a:spcBef>
            </a:pPr>
          </a:p>
        </p:txBody>
      </p:sp>
      <p:grpSp>
        <p:nvGrpSpPr>
          <p:cNvPr name="Group 13" id="13"/>
          <p:cNvGrpSpPr/>
          <p:nvPr/>
        </p:nvGrpSpPr>
        <p:grpSpPr>
          <a:xfrm rot="0">
            <a:off x="9237315" y="2952165"/>
            <a:ext cx="5221635" cy="2142398"/>
            <a:chOff x="0" y="0"/>
            <a:chExt cx="6962180" cy="2856531"/>
          </a:xfrm>
        </p:grpSpPr>
        <p:grpSp>
          <p:nvGrpSpPr>
            <p:cNvPr name="Group 14" id="14"/>
            <p:cNvGrpSpPr>
              <a:grpSpLocks noChangeAspect="true"/>
            </p:cNvGrpSpPr>
            <p:nvPr/>
          </p:nvGrpSpPr>
          <p:grpSpPr>
            <a:xfrm rot="0">
              <a:off x="0" y="673627"/>
              <a:ext cx="1973676" cy="1973676"/>
              <a:chOff x="0" y="0"/>
              <a:chExt cx="13716000" cy="13716000"/>
            </a:xfrm>
          </p:grpSpPr>
          <p:sp>
            <p:nvSpPr>
              <p:cNvPr name="Freeform 15" id="15"/>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7"/>
                <a:stretch>
                  <a:fillRect l="223" t="0" r="223" b="0"/>
                </a:stretch>
              </a:blipFill>
            </p:spPr>
          </p:sp>
        </p:grpSp>
        <p:sp>
          <p:nvSpPr>
            <p:cNvPr name="TextBox 16" id="16"/>
            <p:cNvSpPr txBox="true"/>
            <p:nvPr/>
          </p:nvSpPr>
          <p:spPr>
            <a:xfrm rot="0">
              <a:off x="2354676" y="692154"/>
              <a:ext cx="4607504" cy="2164377"/>
            </a:xfrm>
            <a:prstGeom prst="rect">
              <a:avLst/>
            </a:prstGeom>
          </p:spPr>
          <p:txBody>
            <a:bodyPr anchor="t" rtlCol="false" tIns="0" lIns="0" bIns="0" rIns="0">
              <a:spAutoFit/>
            </a:bodyPr>
            <a:lstStyle/>
            <a:p>
              <a:pPr algn="l" marL="0" indent="0" lvl="0">
                <a:lnSpc>
                  <a:spcPts val="2552"/>
                </a:lnSpc>
              </a:pPr>
              <a:r>
                <a:rPr lang="en-US" sz="2200">
                  <a:solidFill>
                    <a:srgbClr val="FBC85F"/>
                  </a:solidFill>
                  <a:latin typeface="Barlow Bold"/>
                </a:rPr>
                <a:t>EXPLORATION LUDIQUE DU MODÈLE COMCOLORS® POUR RENFORCER L’IMPACT DE VOTRE COMMUNICATION !</a:t>
              </a:r>
            </a:p>
          </p:txBody>
        </p:sp>
        <p:sp>
          <p:nvSpPr>
            <p:cNvPr name="TextBox 17" id="17"/>
            <p:cNvSpPr txBox="true"/>
            <p:nvPr/>
          </p:nvSpPr>
          <p:spPr>
            <a:xfrm rot="0">
              <a:off x="2305036" y="47625"/>
              <a:ext cx="4052538" cy="456143"/>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Julie JADOT</a:t>
              </a:r>
            </a:p>
          </p:txBody>
        </p:sp>
      </p:grpSp>
      <p:sp>
        <p:nvSpPr>
          <p:cNvPr name="TextBox 18" id="18"/>
          <p:cNvSpPr txBox="true"/>
          <p:nvPr/>
        </p:nvSpPr>
        <p:spPr>
          <a:xfrm rot="0">
            <a:off x="10966092" y="5525781"/>
            <a:ext cx="3330933" cy="3200400"/>
          </a:xfrm>
          <a:prstGeom prst="rect">
            <a:avLst/>
          </a:prstGeom>
        </p:spPr>
        <p:txBody>
          <a:bodyPr anchor="t" rtlCol="false" tIns="0" lIns="0" bIns="0" rIns="0">
            <a:spAutoFit/>
          </a:bodyPr>
          <a:lstStyle/>
          <a:p>
            <a:pPr marL="0" indent="0" lvl="0">
              <a:lnSpc>
                <a:spcPts val="2100"/>
              </a:lnSpc>
              <a:spcBef>
                <a:spcPct val="0"/>
              </a:spcBef>
            </a:pPr>
            <a:r>
              <a:rPr lang="en-US" sz="1500">
                <a:solidFill>
                  <a:srgbClr val="06233E"/>
                </a:solidFill>
                <a:latin typeface="Montserrat"/>
              </a:rPr>
              <a:t>Cet atelier vous emmène à la découverte du modèle de communication ComColors®. Les différents types de personnalité de ce modèle vous seront présentés de manière créative et ludique. Vous sortirez de cet atelier avec des pistes de réflexion qui vous offriront la possibilité d’augmenter l’impact de votre communication. Un atelier inspirant qui explore la conscience de soi et des autres.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173118" y="2356053"/>
            <a:ext cx="1926241" cy="1926241"/>
            <a:chOff x="0" y="0"/>
            <a:chExt cx="13716000" cy="13716000"/>
          </a:xfrm>
        </p:grpSpPr>
        <p:sp>
          <p:nvSpPr>
            <p:cNvPr name="Freeform 4" id="4"/>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4"/>
              <a:stretch>
                <a:fillRect l="223" t="-24999" r="223" b="-24999"/>
              </a:stretch>
            </a:blipFill>
          </p:spPr>
        </p:sp>
      </p:grpSp>
      <p:grpSp>
        <p:nvGrpSpPr>
          <p:cNvPr name="Group 5" id="5"/>
          <p:cNvGrpSpPr>
            <a:grpSpLocks noChangeAspect="true"/>
          </p:cNvGrpSpPr>
          <p:nvPr/>
        </p:nvGrpSpPr>
        <p:grpSpPr>
          <a:xfrm rot="0">
            <a:off x="1043544" y="4426587"/>
            <a:ext cx="2093972" cy="2093972"/>
            <a:chOff x="0" y="0"/>
            <a:chExt cx="13716000" cy="13716000"/>
          </a:xfrm>
        </p:grpSpPr>
        <p:sp>
          <p:nvSpPr>
            <p:cNvPr name="Freeform 6" id="6"/>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5"/>
              <a:stretch>
                <a:fillRect l="223" t="0" r="223" b="0"/>
              </a:stretch>
            </a:blipFill>
          </p:spPr>
        </p:sp>
      </p:grpSp>
      <p:grpSp>
        <p:nvGrpSpPr>
          <p:cNvPr name="Group 7" id="7"/>
          <p:cNvGrpSpPr>
            <a:grpSpLocks noChangeAspect="true"/>
          </p:cNvGrpSpPr>
          <p:nvPr/>
        </p:nvGrpSpPr>
        <p:grpSpPr>
          <a:xfrm rot="0">
            <a:off x="1025203" y="6665495"/>
            <a:ext cx="2222071" cy="2222071"/>
            <a:chOff x="0" y="0"/>
            <a:chExt cx="13716000" cy="13716000"/>
          </a:xfrm>
        </p:grpSpPr>
        <p:sp>
          <p:nvSpPr>
            <p:cNvPr name="Freeform 8" id="8"/>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6"/>
              <a:stretch>
                <a:fillRect l="-35822" t="0" r="-35822" b="0"/>
              </a:stretch>
            </a:blipFill>
          </p:spPr>
        </p:sp>
      </p:grpSp>
      <p:grpSp>
        <p:nvGrpSpPr>
          <p:cNvPr name="Group 9" id="9"/>
          <p:cNvGrpSpPr>
            <a:grpSpLocks noChangeAspect="true"/>
          </p:cNvGrpSpPr>
          <p:nvPr/>
        </p:nvGrpSpPr>
        <p:grpSpPr>
          <a:xfrm rot="0">
            <a:off x="7865597" y="5861643"/>
            <a:ext cx="2946998" cy="2946998"/>
            <a:chOff x="0" y="0"/>
            <a:chExt cx="13716000" cy="13716000"/>
          </a:xfrm>
        </p:grpSpPr>
        <p:sp>
          <p:nvSpPr>
            <p:cNvPr name="Freeform 10" id="10"/>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7"/>
              <a:stretch>
                <a:fillRect l="-28449" t="0" r="-21255" b="0"/>
              </a:stretch>
            </a:blipFill>
          </p:spPr>
        </p:sp>
      </p:grpSp>
      <p:sp>
        <p:nvSpPr>
          <p:cNvPr name="Freeform 11" id="11"/>
          <p:cNvSpPr/>
          <p:nvPr/>
        </p:nvSpPr>
        <p:spPr>
          <a:xfrm flipH="false" flipV="false" rot="0">
            <a:off x="7318501" y="2356053"/>
            <a:ext cx="4003231" cy="2662149"/>
          </a:xfrm>
          <a:custGeom>
            <a:avLst/>
            <a:gdLst/>
            <a:ahLst/>
            <a:cxnLst/>
            <a:rect r="r" b="b" t="t" l="l"/>
            <a:pathLst>
              <a:path h="2662149" w="4003231">
                <a:moveTo>
                  <a:pt x="0" y="0"/>
                </a:moveTo>
                <a:lnTo>
                  <a:pt x="4003231" y="0"/>
                </a:lnTo>
                <a:lnTo>
                  <a:pt x="4003231" y="2662148"/>
                </a:lnTo>
                <a:lnTo>
                  <a:pt x="0" y="2662148"/>
                </a:lnTo>
                <a:lnTo>
                  <a:pt x="0" y="0"/>
                </a:lnTo>
                <a:close/>
              </a:path>
            </a:pathLst>
          </a:custGeom>
          <a:blipFill>
            <a:blip r:embed="rId8"/>
            <a:stretch>
              <a:fillRect l="0" t="0" r="0" b="0"/>
            </a:stretch>
          </a:blipFill>
        </p:spPr>
      </p:sp>
      <p:sp>
        <p:nvSpPr>
          <p:cNvPr name="TextBox 12" id="12"/>
          <p:cNvSpPr txBox="true"/>
          <p:nvPr/>
        </p:nvSpPr>
        <p:spPr>
          <a:xfrm rot="0">
            <a:off x="5130334" y="9548409"/>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TextBox 13" id="13"/>
          <p:cNvSpPr txBox="true"/>
          <p:nvPr/>
        </p:nvSpPr>
        <p:spPr>
          <a:xfrm rot="0">
            <a:off x="1043544" y="1190625"/>
            <a:ext cx="15441290" cy="11654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ANIMATION TOUT AU LONG ...</a:t>
            </a:r>
          </a:p>
        </p:txBody>
      </p:sp>
      <p:sp>
        <p:nvSpPr>
          <p:cNvPr name="TextBox 14" id="14"/>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23/27</a:t>
            </a:r>
          </a:p>
        </p:txBody>
      </p:sp>
      <p:sp>
        <p:nvSpPr>
          <p:cNvPr name="TextBox 15" id="15"/>
          <p:cNvSpPr txBox="true"/>
          <p:nvPr/>
        </p:nvSpPr>
        <p:spPr>
          <a:xfrm rot="0">
            <a:off x="3707597" y="2812416"/>
            <a:ext cx="3039403" cy="65405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Christophe GUISSART </a:t>
            </a:r>
          </a:p>
          <a:p>
            <a:pPr>
              <a:lnSpc>
                <a:spcPts val="2575"/>
              </a:lnSpc>
            </a:pPr>
            <a:r>
              <a:rPr lang="en-US" sz="2500">
                <a:solidFill>
                  <a:srgbClr val="002A5E"/>
                </a:solidFill>
                <a:latin typeface="Barlow Condensed Bold"/>
              </a:rPr>
              <a:t>CAPTATIO</a:t>
            </a:r>
          </a:p>
        </p:txBody>
      </p:sp>
      <p:sp>
        <p:nvSpPr>
          <p:cNvPr name="TextBox 16" id="16"/>
          <p:cNvSpPr txBox="true"/>
          <p:nvPr/>
        </p:nvSpPr>
        <p:spPr>
          <a:xfrm rot="0">
            <a:off x="3707597" y="4980941"/>
            <a:ext cx="3039403" cy="9779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Denis DORBOLO</a:t>
            </a:r>
          </a:p>
          <a:p>
            <a:pPr>
              <a:lnSpc>
                <a:spcPts val="2575"/>
              </a:lnSpc>
            </a:pPr>
            <a:r>
              <a:rPr lang="en-US" sz="2500">
                <a:solidFill>
                  <a:srgbClr val="002A5E"/>
                </a:solidFill>
                <a:latin typeface="Barlow Condensed Bold"/>
              </a:rPr>
              <a:t>PICTOBELLO</a:t>
            </a:r>
          </a:p>
          <a:p>
            <a:pPr>
              <a:lnSpc>
                <a:spcPts val="2575"/>
              </a:lnSpc>
            </a:pPr>
          </a:p>
        </p:txBody>
      </p:sp>
      <p:sp>
        <p:nvSpPr>
          <p:cNvPr name="TextBox 17" id="17"/>
          <p:cNvSpPr txBox="true"/>
          <p:nvPr/>
        </p:nvSpPr>
        <p:spPr>
          <a:xfrm rot="0">
            <a:off x="3707597" y="7473317"/>
            <a:ext cx="3039403" cy="65405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Isabelle</a:t>
            </a:r>
          </a:p>
          <a:p>
            <a:pPr>
              <a:lnSpc>
                <a:spcPts val="2575"/>
              </a:lnSpc>
            </a:pPr>
            <a:r>
              <a:rPr lang="en-US" sz="2500">
                <a:solidFill>
                  <a:srgbClr val="002A5E"/>
                </a:solidFill>
                <a:latin typeface="Barlow Condensed Bold"/>
              </a:rPr>
              <a:t>Librairie PRO “Livre’s”</a:t>
            </a:r>
          </a:p>
        </p:txBody>
      </p:sp>
      <p:sp>
        <p:nvSpPr>
          <p:cNvPr name="TextBox 18" id="18"/>
          <p:cNvSpPr txBox="true"/>
          <p:nvPr/>
        </p:nvSpPr>
        <p:spPr>
          <a:xfrm rot="0">
            <a:off x="11730629" y="7446329"/>
            <a:ext cx="3039403" cy="977901"/>
          </a:xfrm>
          <a:prstGeom prst="rect">
            <a:avLst/>
          </a:prstGeom>
        </p:spPr>
        <p:txBody>
          <a:bodyPr anchor="t" rtlCol="false" tIns="0" lIns="0" bIns="0" rIns="0">
            <a:spAutoFit/>
          </a:bodyPr>
          <a:lstStyle/>
          <a:p>
            <a:pPr>
              <a:lnSpc>
                <a:spcPts val="2575"/>
              </a:lnSpc>
            </a:pPr>
            <a:r>
              <a:rPr lang="en-US" sz="2500">
                <a:solidFill>
                  <a:srgbClr val="002A5E"/>
                </a:solidFill>
                <a:latin typeface="Barlow Condensed Bold"/>
              </a:rPr>
              <a:t>Laurence SEGHIN</a:t>
            </a:r>
          </a:p>
          <a:p>
            <a:pPr>
              <a:lnSpc>
                <a:spcPts val="2575"/>
              </a:lnSpc>
            </a:pPr>
            <a:r>
              <a:rPr lang="en-US" sz="2500">
                <a:solidFill>
                  <a:srgbClr val="002A5E"/>
                </a:solidFill>
                <a:latin typeface="Barlow Condensed Bold"/>
              </a:rPr>
              <a:t>NOTRE RESPONSABLE SCENO ET COMMUNICATION</a:t>
            </a:r>
          </a:p>
        </p:txBody>
      </p:sp>
      <p:sp>
        <p:nvSpPr>
          <p:cNvPr name="Freeform 19" id="19"/>
          <p:cNvSpPr/>
          <p:nvPr/>
        </p:nvSpPr>
        <p:spPr>
          <a:xfrm flipH="false" flipV="false" rot="0">
            <a:off x="0" y="9375792"/>
            <a:ext cx="2667856" cy="882895"/>
          </a:xfrm>
          <a:custGeom>
            <a:avLst/>
            <a:gdLst/>
            <a:ahLst/>
            <a:cxnLst/>
            <a:rect r="r" b="b" t="t" l="l"/>
            <a:pathLst>
              <a:path h="882895" w="2667856">
                <a:moveTo>
                  <a:pt x="0" y="0"/>
                </a:moveTo>
                <a:lnTo>
                  <a:pt x="2667856" y="0"/>
                </a:lnTo>
                <a:lnTo>
                  <a:pt x="2667856" y="882895"/>
                </a:lnTo>
                <a:lnTo>
                  <a:pt x="0" y="882895"/>
                </a:lnTo>
                <a:lnTo>
                  <a:pt x="0" y="0"/>
                </a:lnTo>
                <a:close/>
              </a:path>
            </a:pathLst>
          </a:custGeom>
          <a:blipFill>
            <a:blip r:embed="rId9"/>
            <a:stretch>
              <a:fillRect l="0" t="-11425"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192177" y="9557665"/>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grpSp>
        <p:nvGrpSpPr>
          <p:cNvPr name="Group 4" id="4"/>
          <p:cNvGrpSpPr/>
          <p:nvPr/>
        </p:nvGrpSpPr>
        <p:grpSpPr>
          <a:xfrm rot="0">
            <a:off x="15121464" y="1220711"/>
            <a:ext cx="2867501" cy="792448"/>
            <a:chOff x="0" y="0"/>
            <a:chExt cx="1470573" cy="406400"/>
          </a:xfrm>
        </p:grpSpPr>
        <p:sp>
          <p:nvSpPr>
            <p:cNvPr name="Freeform 5" id="5"/>
            <p:cNvSpPr/>
            <p:nvPr/>
          </p:nvSpPr>
          <p:spPr>
            <a:xfrm flipH="false" flipV="false" rot="0">
              <a:off x="0" y="0"/>
              <a:ext cx="1470573" cy="406400"/>
            </a:xfrm>
            <a:custGeom>
              <a:avLst/>
              <a:gdLst/>
              <a:ahLst/>
              <a:cxnLst/>
              <a:rect r="r" b="b" t="t" l="l"/>
              <a:pathLst>
                <a:path h="406400" w="1470573">
                  <a:moveTo>
                    <a:pt x="1267373" y="0"/>
                  </a:moveTo>
                  <a:cubicBezTo>
                    <a:pt x="1379597" y="0"/>
                    <a:pt x="1470573" y="90976"/>
                    <a:pt x="1470573" y="203200"/>
                  </a:cubicBezTo>
                  <a:cubicBezTo>
                    <a:pt x="1470573" y="315424"/>
                    <a:pt x="1379597" y="406400"/>
                    <a:pt x="1267373" y="406400"/>
                  </a:cubicBezTo>
                  <a:lnTo>
                    <a:pt x="203200" y="406400"/>
                  </a:lnTo>
                  <a:cubicBezTo>
                    <a:pt x="90976" y="406400"/>
                    <a:pt x="0" y="315424"/>
                    <a:pt x="0" y="203200"/>
                  </a:cubicBezTo>
                  <a:cubicBezTo>
                    <a:pt x="0" y="90976"/>
                    <a:pt x="90976" y="0"/>
                    <a:pt x="203200" y="0"/>
                  </a:cubicBezTo>
                  <a:close/>
                </a:path>
              </a:pathLst>
            </a:custGeom>
            <a:solidFill>
              <a:srgbClr val="00A9CE"/>
            </a:solidFill>
          </p:spPr>
        </p:sp>
        <p:sp>
          <p:nvSpPr>
            <p:cNvPr name="TextBox 6" id="6"/>
            <p:cNvSpPr txBox="true"/>
            <p:nvPr/>
          </p:nvSpPr>
          <p:spPr>
            <a:xfrm>
              <a:off x="0" y="-85725"/>
              <a:ext cx="1470573" cy="492125"/>
            </a:xfrm>
            <a:prstGeom prst="rect">
              <a:avLst/>
            </a:prstGeom>
          </p:spPr>
          <p:txBody>
            <a:bodyPr anchor="ctr" rtlCol="false" tIns="50800" lIns="50800" bIns="50800" rIns="50800"/>
            <a:lstStyle/>
            <a:p>
              <a:pPr algn="ctr">
                <a:lnSpc>
                  <a:spcPts val="2636"/>
                </a:lnSpc>
              </a:pPr>
            </a:p>
          </p:txBody>
        </p:sp>
      </p:grpSp>
      <p:grpSp>
        <p:nvGrpSpPr>
          <p:cNvPr name="Group 7" id="7"/>
          <p:cNvGrpSpPr/>
          <p:nvPr/>
        </p:nvGrpSpPr>
        <p:grpSpPr>
          <a:xfrm rot="0">
            <a:off x="-566233" y="4724949"/>
            <a:ext cx="7148793" cy="4025029"/>
            <a:chOff x="0" y="0"/>
            <a:chExt cx="830651" cy="467687"/>
          </a:xfrm>
        </p:grpSpPr>
        <p:sp>
          <p:nvSpPr>
            <p:cNvPr name="Freeform 8" id="8"/>
            <p:cNvSpPr/>
            <p:nvPr/>
          </p:nvSpPr>
          <p:spPr>
            <a:xfrm flipH="false" flipV="false" rot="0">
              <a:off x="0" y="0"/>
              <a:ext cx="830651" cy="467687"/>
            </a:xfrm>
            <a:custGeom>
              <a:avLst/>
              <a:gdLst/>
              <a:ahLst/>
              <a:cxnLst/>
              <a:rect r="r" b="b" t="t" l="l"/>
              <a:pathLst>
                <a:path h="467687" w="830651">
                  <a:moveTo>
                    <a:pt x="627451" y="0"/>
                  </a:moveTo>
                  <a:lnTo>
                    <a:pt x="0" y="0"/>
                  </a:lnTo>
                  <a:lnTo>
                    <a:pt x="203200" y="467687"/>
                  </a:lnTo>
                  <a:lnTo>
                    <a:pt x="830651" y="467687"/>
                  </a:lnTo>
                  <a:lnTo>
                    <a:pt x="627451" y="0"/>
                  </a:lnTo>
                  <a:close/>
                </a:path>
              </a:pathLst>
            </a:custGeom>
            <a:blipFill>
              <a:blip r:embed="rId4"/>
              <a:stretch>
                <a:fillRect l="0" t="-9202" r="0" b="-9202"/>
              </a:stretch>
            </a:blipFill>
          </p:spPr>
        </p:sp>
      </p:grpSp>
      <p:grpSp>
        <p:nvGrpSpPr>
          <p:cNvPr name="Group 9" id="9"/>
          <p:cNvGrpSpPr/>
          <p:nvPr/>
        </p:nvGrpSpPr>
        <p:grpSpPr>
          <a:xfrm rot="0">
            <a:off x="-6216203" y="4724949"/>
            <a:ext cx="7148793" cy="4025029"/>
            <a:chOff x="0" y="0"/>
            <a:chExt cx="830651" cy="467687"/>
          </a:xfrm>
        </p:grpSpPr>
        <p:sp>
          <p:nvSpPr>
            <p:cNvPr name="Freeform 10" id="10"/>
            <p:cNvSpPr/>
            <p:nvPr/>
          </p:nvSpPr>
          <p:spPr>
            <a:xfrm flipH="false" flipV="false" rot="0">
              <a:off x="0" y="0"/>
              <a:ext cx="830651" cy="467687"/>
            </a:xfrm>
            <a:custGeom>
              <a:avLst/>
              <a:gdLst/>
              <a:ahLst/>
              <a:cxnLst/>
              <a:rect r="r" b="b" t="t" l="l"/>
              <a:pathLst>
                <a:path h="467687" w="830651">
                  <a:moveTo>
                    <a:pt x="627451" y="0"/>
                  </a:moveTo>
                  <a:lnTo>
                    <a:pt x="0" y="0"/>
                  </a:lnTo>
                  <a:lnTo>
                    <a:pt x="203200" y="467687"/>
                  </a:lnTo>
                  <a:lnTo>
                    <a:pt x="830651" y="467687"/>
                  </a:lnTo>
                  <a:lnTo>
                    <a:pt x="627451" y="0"/>
                  </a:lnTo>
                  <a:close/>
                </a:path>
              </a:pathLst>
            </a:custGeom>
            <a:blipFill>
              <a:blip r:embed="rId5"/>
              <a:stretch>
                <a:fillRect l="0" t="-9202" r="0" b="-9202"/>
              </a:stretch>
            </a:blipFill>
          </p:spPr>
        </p:sp>
      </p:grpSp>
      <p:grpSp>
        <p:nvGrpSpPr>
          <p:cNvPr name="Group 11" id="11"/>
          <p:cNvGrpSpPr/>
          <p:nvPr/>
        </p:nvGrpSpPr>
        <p:grpSpPr>
          <a:xfrm rot="0">
            <a:off x="5114066" y="4724949"/>
            <a:ext cx="7148793" cy="4025029"/>
            <a:chOff x="0" y="0"/>
            <a:chExt cx="830651" cy="467687"/>
          </a:xfrm>
        </p:grpSpPr>
        <p:sp>
          <p:nvSpPr>
            <p:cNvPr name="Freeform 12" id="12"/>
            <p:cNvSpPr/>
            <p:nvPr/>
          </p:nvSpPr>
          <p:spPr>
            <a:xfrm flipH="false" flipV="false" rot="0">
              <a:off x="0" y="0"/>
              <a:ext cx="830651" cy="467687"/>
            </a:xfrm>
            <a:custGeom>
              <a:avLst/>
              <a:gdLst/>
              <a:ahLst/>
              <a:cxnLst/>
              <a:rect r="r" b="b" t="t" l="l"/>
              <a:pathLst>
                <a:path h="467687" w="830651">
                  <a:moveTo>
                    <a:pt x="627451" y="0"/>
                  </a:moveTo>
                  <a:lnTo>
                    <a:pt x="0" y="0"/>
                  </a:lnTo>
                  <a:lnTo>
                    <a:pt x="203200" y="467687"/>
                  </a:lnTo>
                  <a:lnTo>
                    <a:pt x="830651" y="467687"/>
                  </a:lnTo>
                  <a:lnTo>
                    <a:pt x="627451" y="0"/>
                  </a:lnTo>
                  <a:close/>
                </a:path>
              </a:pathLst>
            </a:custGeom>
            <a:blipFill>
              <a:blip r:embed="rId6"/>
              <a:stretch>
                <a:fillRect l="0" t="-9202" r="0" b="-9202"/>
              </a:stretch>
            </a:blipFill>
          </p:spPr>
        </p:sp>
      </p:grpSp>
      <p:grpSp>
        <p:nvGrpSpPr>
          <p:cNvPr name="Group 13" id="13"/>
          <p:cNvGrpSpPr/>
          <p:nvPr/>
        </p:nvGrpSpPr>
        <p:grpSpPr>
          <a:xfrm rot="0">
            <a:off x="10763044" y="4724949"/>
            <a:ext cx="7148793" cy="4025029"/>
            <a:chOff x="0" y="0"/>
            <a:chExt cx="830651" cy="467687"/>
          </a:xfrm>
        </p:grpSpPr>
        <p:sp>
          <p:nvSpPr>
            <p:cNvPr name="Freeform 14" id="14"/>
            <p:cNvSpPr/>
            <p:nvPr/>
          </p:nvSpPr>
          <p:spPr>
            <a:xfrm flipH="false" flipV="false" rot="0">
              <a:off x="0" y="0"/>
              <a:ext cx="830651" cy="467687"/>
            </a:xfrm>
            <a:custGeom>
              <a:avLst/>
              <a:gdLst/>
              <a:ahLst/>
              <a:cxnLst/>
              <a:rect r="r" b="b" t="t" l="l"/>
              <a:pathLst>
                <a:path h="467687" w="830651">
                  <a:moveTo>
                    <a:pt x="627451" y="0"/>
                  </a:moveTo>
                  <a:lnTo>
                    <a:pt x="0" y="0"/>
                  </a:lnTo>
                  <a:lnTo>
                    <a:pt x="203200" y="467687"/>
                  </a:lnTo>
                  <a:lnTo>
                    <a:pt x="830651" y="467687"/>
                  </a:lnTo>
                  <a:lnTo>
                    <a:pt x="627451" y="0"/>
                  </a:lnTo>
                  <a:close/>
                </a:path>
              </a:pathLst>
            </a:custGeom>
            <a:blipFill>
              <a:blip r:embed="rId7"/>
              <a:stretch>
                <a:fillRect l="-21779" t="-9597" r="0" b="-34596"/>
              </a:stretch>
            </a:blipFill>
          </p:spPr>
        </p:sp>
      </p:grpSp>
      <p:grpSp>
        <p:nvGrpSpPr>
          <p:cNvPr name="Group 15" id="15"/>
          <p:cNvGrpSpPr/>
          <p:nvPr/>
        </p:nvGrpSpPr>
        <p:grpSpPr>
          <a:xfrm rot="0">
            <a:off x="16450985" y="4724949"/>
            <a:ext cx="7148793" cy="4025029"/>
            <a:chOff x="0" y="0"/>
            <a:chExt cx="830651" cy="467687"/>
          </a:xfrm>
        </p:grpSpPr>
        <p:sp>
          <p:nvSpPr>
            <p:cNvPr name="Freeform 16" id="16"/>
            <p:cNvSpPr/>
            <p:nvPr/>
          </p:nvSpPr>
          <p:spPr>
            <a:xfrm flipH="false" flipV="false" rot="0">
              <a:off x="0" y="0"/>
              <a:ext cx="830651" cy="467687"/>
            </a:xfrm>
            <a:custGeom>
              <a:avLst/>
              <a:gdLst/>
              <a:ahLst/>
              <a:cxnLst/>
              <a:rect r="r" b="b" t="t" l="l"/>
              <a:pathLst>
                <a:path h="467687" w="830651">
                  <a:moveTo>
                    <a:pt x="627451" y="0"/>
                  </a:moveTo>
                  <a:lnTo>
                    <a:pt x="0" y="0"/>
                  </a:lnTo>
                  <a:lnTo>
                    <a:pt x="203200" y="467687"/>
                  </a:lnTo>
                  <a:lnTo>
                    <a:pt x="830651" y="467687"/>
                  </a:lnTo>
                  <a:lnTo>
                    <a:pt x="627451" y="0"/>
                  </a:lnTo>
                  <a:close/>
                </a:path>
              </a:pathLst>
            </a:custGeom>
            <a:blipFill>
              <a:blip r:embed="rId8"/>
              <a:stretch>
                <a:fillRect l="-40220" t="0" r="-40220" b="-113652"/>
              </a:stretch>
            </a:blipFill>
          </p:spPr>
        </p:sp>
      </p:grpSp>
      <p:sp>
        <p:nvSpPr>
          <p:cNvPr name="TextBox 17" id="17"/>
          <p:cNvSpPr txBox="true"/>
          <p:nvPr/>
        </p:nvSpPr>
        <p:spPr>
          <a:xfrm rot="0">
            <a:off x="1063989" y="1190625"/>
            <a:ext cx="10890052" cy="11654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a:rPr>
              <a:t>SOIRÉE </a:t>
            </a:r>
            <a:r>
              <a:rPr lang="en-US" sz="8757" spc="1261">
                <a:solidFill>
                  <a:srgbClr val="002A5E"/>
                </a:solidFill>
                <a:latin typeface="Barlow Condensed Bold"/>
              </a:rPr>
              <a:t>NETWORKING</a:t>
            </a:r>
          </a:p>
        </p:txBody>
      </p:sp>
      <p:sp>
        <p:nvSpPr>
          <p:cNvPr name="TextBox 18" id="18"/>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24/27</a:t>
            </a:r>
          </a:p>
        </p:txBody>
      </p:sp>
      <p:sp>
        <p:nvSpPr>
          <p:cNvPr name="TextBox 19" id="19"/>
          <p:cNvSpPr txBox="true"/>
          <p:nvPr/>
        </p:nvSpPr>
        <p:spPr>
          <a:xfrm rot="0">
            <a:off x="15121464" y="1471402"/>
            <a:ext cx="2866903" cy="296306"/>
          </a:xfrm>
          <a:prstGeom prst="rect">
            <a:avLst/>
          </a:prstGeom>
        </p:spPr>
        <p:txBody>
          <a:bodyPr anchor="t" rtlCol="false" tIns="0" lIns="0" bIns="0" rIns="0">
            <a:spAutoFit/>
          </a:bodyPr>
          <a:lstStyle/>
          <a:p>
            <a:pPr algn="ctr">
              <a:lnSpc>
                <a:spcPts val="2368"/>
              </a:lnSpc>
            </a:pPr>
            <a:r>
              <a:rPr lang="en-US" sz="1990">
                <a:solidFill>
                  <a:srgbClr val="FFFFFF"/>
                </a:solidFill>
                <a:latin typeface="Montserrat Classic Bold"/>
              </a:rPr>
              <a:t>Jeudi 6 juin</a:t>
            </a:r>
          </a:p>
        </p:txBody>
      </p:sp>
      <p:sp>
        <p:nvSpPr>
          <p:cNvPr name="TextBox 20" id="20"/>
          <p:cNvSpPr txBox="true"/>
          <p:nvPr/>
        </p:nvSpPr>
        <p:spPr>
          <a:xfrm rot="0">
            <a:off x="1063989" y="2652367"/>
            <a:ext cx="15842012" cy="1656965"/>
          </a:xfrm>
          <a:prstGeom prst="rect">
            <a:avLst/>
          </a:prstGeom>
        </p:spPr>
        <p:txBody>
          <a:bodyPr anchor="t" rtlCol="false" tIns="0" lIns="0" bIns="0" rIns="0">
            <a:spAutoFit/>
          </a:bodyPr>
          <a:lstStyle/>
          <a:p>
            <a:pPr>
              <a:lnSpc>
                <a:spcPts val="2199"/>
              </a:lnSpc>
            </a:pPr>
            <a:r>
              <a:rPr lang="en-US" sz="2017">
                <a:solidFill>
                  <a:srgbClr val="002A5E"/>
                </a:solidFill>
                <a:latin typeface="Montserrat"/>
              </a:rPr>
              <a:t>Les Artisans du Changement et la Fabrique du Changement vous invitent à célébrer leur 10e anniversaire.</a:t>
            </a:r>
          </a:p>
          <a:p>
            <a:pPr>
              <a:lnSpc>
                <a:spcPts val="2199"/>
              </a:lnSpc>
            </a:pPr>
            <a:r>
              <a:rPr lang="en-US" sz="2017">
                <a:solidFill>
                  <a:srgbClr val="002A5E"/>
                </a:solidFill>
                <a:latin typeface="Montserrat"/>
              </a:rPr>
              <a:t>Partenaires et participant.e.s de la Fabrique 2024 sont invité.e.s à partager le verre de l'amitié et une soirée en musique comme langage universelle pour se rencontrer.</a:t>
            </a:r>
          </a:p>
          <a:p>
            <a:pPr>
              <a:lnSpc>
                <a:spcPts val="2199"/>
              </a:lnSpc>
            </a:pPr>
            <a:r>
              <a:rPr lang="en-US" sz="2017">
                <a:solidFill>
                  <a:srgbClr val="002A5E"/>
                </a:solidFill>
                <a:latin typeface="Montserrat"/>
              </a:rPr>
              <a:t>L’occasion pour vous d’échanger et de se rencontrer entre contributeurs.trices de cet événement </a:t>
            </a:r>
          </a:p>
          <a:p>
            <a:pPr>
              <a:lnSpc>
                <a:spcPts val="2199"/>
              </a:lnSpc>
            </a:pPr>
            <a:r>
              <a:rPr lang="en-US" sz="2017">
                <a:solidFill>
                  <a:srgbClr val="002A5E"/>
                </a:solidFill>
                <a:latin typeface="Montserrat"/>
              </a:rPr>
              <a:t>autour bons produits.</a:t>
            </a:r>
          </a:p>
          <a:p>
            <a:pPr>
              <a:lnSpc>
                <a:spcPts val="2199"/>
              </a:lnSpc>
            </a:pPr>
          </a:p>
        </p:txBody>
      </p:sp>
      <p:sp>
        <p:nvSpPr>
          <p:cNvPr name="Freeform 21" id="21"/>
          <p:cNvSpPr/>
          <p:nvPr/>
        </p:nvSpPr>
        <p:spPr>
          <a:xfrm flipH="false" flipV="false" rot="0">
            <a:off x="524321" y="9258300"/>
            <a:ext cx="2667856" cy="882895"/>
          </a:xfrm>
          <a:custGeom>
            <a:avLst/>
            <a:gdLst/>
            <a:ahLst/>
            <a:cxnLst/>
            <a:rect r="r" b="b" t="t" l="l"/>
            <a:pathLst>
              <a:path h="882895" w="2667856">
                <a:moveTo>
                  <a:pt x="0" y="0"/>
                </a:moveTo>
                <a:lnTo>
                  <a:pt x="2667856" y="0"/>
                </a:lnTo>
                <a:lnTo>
                  <a:pt x="2667856" y="882895"/>
                </a:lnTo>
                <a:lnTo>
                  <a:pt x="0" y="882895"/>
                </a:lnTo>
                <a:lnTo>
                  <a:pt x="0" y="0"/>
                </a:lnTo>
                <a:close/>
              </a:path>
            </a:pathLst>
          </a:custGeom>
          <a:blipFill>
            <a:blip r:embed="rId9"/>
            <a:stretch>
              <a:fillRect l="0" t="-11425"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144000" cy="10287000"/>
            <a:chOff x="0" y="0"/>
            <a:chExt cx="3093156" cy="3479800"/>
          </a:xfrm>
        </p:grpSpPr>
        <p:sp>
          <p:nvSpPr>
            <p:cNvPr name="Freeform 3" id="3"/>
            <p:cNvSpPr/>
            <p:nvPr/>
          </p:nvSpPr>
          <p:spPr>
            <a:xfrm flipH="false" flipV="false" rot="0">
              <a:off x="0" y="0"/>
              <a:ext cx="3093156" cy="3479800"/>
            </a:xfrm>
            <a:custGeom>
              <a:avLst/>
              <a:gdLst/>
              <a:ahLst/>
              <a:cxnLst/>
              <a:rect r="r" b="b" t="t" l="l"/>
              <a:pathLst>
                <a:path h="3479800" w="3093156">
                  <a:moveTo>
                    <a:pt x="0" y="0"/>
                  </a:moveTo>
                  <a:lnTo>
                    <a:pt x="3093156" y="0"/>
                  </a:lnTo>
                  <a:lnTo>
                    <a:pt x="3093156" y="3479800"/>
                  </a:lnTo>
                  <a:lnTo>
                    <a:pt x="0" y="3479800"/>
                  </a:lnTo>
                  <a:close/>
                </a:path>
              </a:pathLst>
            </a:custGeom>
            <a:solidFill>
              <a:srgbClr val="1B5674"/>
            </a:solidFill>
          </p:spPr>
        </p:sp>
      </p:grpSp>
      <p:sp>
        <p:nvSpPr>
          <p:cNvPr name="Freeform 4" id="4">
            <a:hlinkClick r:id="rId4" tooltip="http://www.capinfini.be"/>
          </p:cNvPr>
          <p:cNvSpPr/>
          <p:nvPr/>
        </p:nvSpPr>
        <p:spPr>
          <a:xfrm flipH="false" flipV="false" rot="-2259016">
            <a:off x="5851547" y="8478448"/>
            <a:ext cx="574632" cy="766176"/>
          </a:xfrm>
          <a:custGeom>
            <a:avLst/>
            <a:gdLst/>
            <a:ahLst/>
            <a:cxnLst/>
            <a:rect r="r" b="b" t="t" l="l"/>
            <a:pathLst>
              <a:path h="766176" w="574632">
                <a:moveTo>
                  <a:pt x="0" y="0"/>
                </a:moveTo>
                <a:lnTo>
                  <a:pt x="574632" y="0"/>
                </a:lnTo>
                <a:lnTo>
                  <a:pt x="574632" y="766176"/>
                </a:lnTo>
                <a:lnTo>
                  <a:pt x="0" y="76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a:hlinkClick r:id="rId5" tooltip="https://www.linkedin.com/company/13013859/admin/feed/posts/"/>
          </p:cNvPr>
          <p:cNvSpPr/>
          <p:nvPr/>
        </p:nvSpPr>
        <p:spPr>
          <a:xfrm flipH="false" flipV="false" rot="-2259016">
            <a:off x="5396004" y="6604718"/>
            <a:ext cx="574632" cy="766176"/>
          </a:xfrm>
          <a:custGeom>
            <a:avLst/>
            <a:gdLst/>
            <a:ahLst/>
            <a:cxnLst/>
            <a:rect r="r" b="b" t="t" l="l"/>
            <a:pathLst>
              <a:path h="766176" w="574632">
                <a:moveTo>
                  <a:pt x="0" y="0"/>
                </a:moveTo>
                <a:lnTo>
                  <a:pt x="574632" y="0"/>
                </a:lnTo>
                <a:lnTo>
                  <a:pt x="574632" y="766176"/>
                </a:lnTo>
                <a:lnTo>
                  <a:pt x="0" y="76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a:hlinkClick r:id="rId8" tooltip="https://www.linkedin.com/company/13013859/admin/feed/posts/"/>
          </p:cNvPr>
          <p:cNvSpPr/>
          <p:nvPr/>
        </p:nvSpPr>
        <p:spPr>
          <a:xfrm flipH="false" flipV="false" rot="0">
            <a:off x="1050766" y="6062368"/>
            <a:ext cx="1439254" cy="1439254"/>
          </a:xfrm>
          <a:custGeom>
            <a:avLst/>
            <a:gdLst/>
            <a:ahLst/>
            <a:cxnLst/>
            <a:rect r="r" b="b" t="t" l="l"/>
            <a:pathLst>
              <a:path h="1439254" w="1439254">
                <a:moveTo>
                  <a:pt x="0" y="0"/>
                </a:moveTo>
                <a:lnTo>
                  <a:pt x="1439254" y="0"/>
                </a:lnTo>
                <a:lnTo>
                  <a:pt x="1439254" y="1439254"/>
                </a:lnTo>
                <a:lnTo>
                  <a:pt x="0" y="14392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2934256" y="4730141"/>
            <a:ext cx="3014675" cy="537845"/>
          </a:xfrm>
          <a:prstGeom prst="rect">
            <a:avLst/>
          </a:prstGeom>
        </p:spPr>
        <p:txBody>
          <a:bodyPr anchor="t" rtlCol="false" tIns="0" lIns="0" bIns="0" rIns="0">
            <a:spAutoFit/>
          </a:bodyPr>
          <a:lstStyle/>
          <a:p>
            <a:pPr>
              <a:lnSpc>
                <a:spcPts val="4480"/>
              </a:lnSpc>
            </a:pPr>
            <a:r>
              <a:rPr lang="en-US" sz="3200" u="sng">
                <a:solidFill>
                  <a:srgbClr val="FFFFFF"/>
                </a:solidFill>
                <a:latin typeface="Montserrat Bold"/>
                <a:hlinkClick r:id="rId9" tooltip="https://www.lafabriqueduchangement.events/namur/billetterie-namur/"/>
              </a:rPr>
              <a:t>BILLETTERIE</a:t>
            </a:r>
          </a:p>
        </p:txBody>
      </p:sp>
      <p:sp>
        <p:nvSpPr>
          <p:cNvPr name="Freeform 8" id="8">
            <a:hlinkClick r:id="rId12" tooltip="https://www.lafabriqueduchangement.events/la-fabrique-du-changement-nantes-2-2/billetterie-2/"/>
          </p:cNvPr>
          <p:cNvSpPr/>
          <p:nvPr/>
        </p:nvSpPr>
        <p:spPr>
          <a:xfrm flipH="false" flipV="false" rot="0">
            <a:off x="1043544" y="4280330"/>
            <a:ext cx="1439254" cy="1439254"/>
          </a:xfrm>
          <a:custGeom>
            <a:avLst/>
            <a:gdLst/>
            <a:ahLst/>
            <a:cxnLst/>
            <a:rect r="r" b="b" t="t" l="l"/>
            <a:pathLst>
              <a:path h="1439254" w="1439254">
                <a:moveTo>
                  <a:pt x="0" y="0"/>
                </a:moveTo>
                <a:lnTo>
                  <a:pt x="1439254" y="0"/>
                </a:lnTo>
                <a:lnTo>
                  <a:pt x="1439254" y="1439254"/>
                </a:lnTo>
                <a:lnTo>
                  <a:pt x="0" y="143925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a:hlinkClick r:id="rId13" tooltip="https://www.lafabriqueduchangement.events/la-fabrique-du-changement-nantes-2-2/billetterie-2/"/>
          </p:cNvPr>
          <p:cNvSpPr/>
          <p:nvPr/>
        </p:nvSpPr>
        <p:spPr>
          <a:xfrm flipH="false" flipV="false" rot="0">
            <a:off x="1043544" y="2372438"/>
            <a:ext cx="1439254" cy="1439254"/>
          </a:xfrm>
          <a:custGeom>
            <a:avLst/>
            <a:gdLst/>
            <a:ahLst/>
            <a:cxnLst/>
            <a:rect r="r" b="b" t="t" l="l"/>
            <a:pathLst>
              <a:path h="1439254" w="1439254">
                <a:moveTo>
                  <a:pt x="0" y="0"/>
                </a:moveTo>
                <a:lnTo>
                  <a:pt x="1439254" y="0"/>
                </a:lnTo>
                <a:lnTo>
                  <a:pt x="1439254" y="1439253"/>
                </a:lnTo>
                <a:lnTo>
                  <a:pt x="0" y="143925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a:hlinkClick r:id="rId14" tooltip="https://www.lafabriqueduchangement.events/namur/billetterie-namur/"/>
          </p:cNvPr>
          <p:cNvSpPr/>
          <p:nvPr/>
        </p:nvSpPr>
        <p:spPr>
          <a:xfrm flipH="false" flipV="false" rot="-2259016">
            <a:off x="5857174" y="4751737"/>
            <a:ext cx="574632" cy="766176"/>
          </a:xfrm>
          <a:custGeom>
            <a:avLst/>
            <a:gdLst/>
            <a:ahLst/>
            <a:cxnLst/>
            <a:rect r="r" b="b" t="t" l="l"/>
            <a:pathLst>
              <a:path h="766176" w="574632">
                <a:moveTo>
                  <a:pt x="0" y="0"/>
                </a:moveTo>
                <a:lnTo>
                  <a:pt x="574632" y="0"/>
                </a:lnTo>
                <a:lnTo>
                  <a:pt x="574632" y="766176"/>
                </a:lnTo>
                <a:lnTo>
                  <a:pt x="0" y="76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1" id="11"/>
          <p:cNvGrpSpPr>
            <a:grpSpLocks noChangeAspect="true"/>
          </p:cNvGrpSpPr>
          <p:nvPr/>
        </p:nvGrpSpPr>
        <p:grpSpPr>
          <a:xfrm rot="0">
            <a:off x="9672722" y="7979939"/>
            <a:ext cx="1965249" cy="1965241"/>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3124" t="0" r="-3124" b="0"/>
              </a:stretch>
            </a:blipFill>
          </p:spPr>
        </p:sp>
      </p:grpSp>
      <p:grpSp>
        <p:nvGrpSpPr>
          <p:cNvPr name="Group 13" id="13"/>
          <p:cNvGrpSpPr>
            <a:grpSpLocks noChangeAspect="true"/>
          </p:cNvGrpSpPr>
          <p:nvPr/>
        </p:nvGrpSpPr>
        <p:grpSpPr>
          <a:xfrm rot="0">
            <a:off x="9806183" y="-69521"/>
            <a:ext cx="3063475" cy="3063463"/>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a:stretch>
                <a:fillRect l="-16627" t="0" r="-16627" b="0"/>
              </a:stretch>
            </a:blipFill>
          </p:spPr>
        </p:sp>
      </p:grpSp>
      <p:sp>
        <p:nvSpPr>
          <p:cNvPr name="TextBox 15" id="15"/>
          <p:cNvSpPr txBox="true"/>
          <p:nvPr/>
        </p:nvSpPr>
        <p:spPr>
          <a:xfrm rot="0">
            <a:off x="10383924" y="6782383"/>
            <a:ext cx="7633149" cy="372745"/>
          </a:xfrm>
          <a:prstGeom prst="rect">
            <a:avLst/>
          </a:prstGeom>
        </p:spPr>
        <p:txBody>
          <a:bodyPr anchor="t" rtlCol="false" tIns="0" lIns="0" bIns="0" rIns="0">
            <a:spAutoFit/>
          </a:bodyPr>
          <a:lstStyle/>
          <a:p>
            <a:pPr>
              <a:lnSpc>
                <a:spcPts val="3079"/>
              </a:lnSpc>
            </a:pPr>
            <a:r>
              <a:rPr lang="en-US" sz="2199">
                <a:solidFill>
                  <a:srgbClr val="1B5674"/>
                </a:solidFill>
                <a:latin typeface="Montserrat Bold"/>
              </a:rPr>
              <a:t>Co-Organisatrice Communication et scénographie</a:t>
            </a:r>
          </a:p>
        </p:txBody>
      </p:sp>
      <p:sp>
        <p:nvSpPr>
          <p:cNvPr name="Freeform 16" id="16"/>
          <p:cNvSpPr/>
          <p:nvPr/>
        </p:nvSpPr>
        <p:spPr>
          <a:xfrm flipH="false" flipV="false" rot="3226254">
            <a:off x="16524848" y="6480918"/>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7" id="17">
            <a:hlinkClick r:id="rId20" tooltip="http://www.capinfini.be"/>
          </p:cNvPr>
          <p:cNvSpPr/>
          <p:nvPr/>
        </p:nvSpPr>
        <p:spPr>
          <a:xfrm flipH="false" flipV="false" rot="0">
            <a:off x="350997" y="8130272"/>
            <a:ext cx="2354659" cy="1032075"/>
          </a:xfrm>
          <a:custGeom>
            <a:avLst/>
            <a:gdLst/>
            <a:ahLst/>
            <a:cxnLst/>
            <a:rect r="r" b="b" t="t" l="l"/>
            <a:pathLst>
              <a:path h="1032075" w="2354659">
                <a:moveTo>
                  <a:pt x="0" y="0"/>
                </a:moveTo>
                <a:lnTo>
                  <a:pt x="2354659" y="0"/>
                </a:lnTo>
                <a:lnTo>
                  <a:pt x="2354659" y="1032075"/>
                </a:lnTo>
                <a:lnTo>
                  <a:pt x="0" y="1032075"/>
                </a:lnTo>
                <a:lnTo>
                  <a:pt x="0" y="0"/>
                </a:lnTo>
                <a:close/>
              </a:path>
            </a:pathLst>
          </a:custGeom>
          <a:blipFill>
            <a:blip r:embed="rId19"/>
            <a:stretch>
              <a:fillRect l="0" t="0" r="0" b="0"/>
            </a:stretch>
          </a:blipFill>
        </p:spPr>
      </p:sp>
      <p:sp>
        <p:nvSpPr>
          <p:cNvPr name="TextBox 18" id="18"/>
          <p:cNvSpPr txBox="true"/>
          <p:nvPr/>
        </p:nvSpPr>
        <p:spPr>
          <a:xfrm rot="0">
            <a:off x="2934256" y="6589389"/>
            <a:ext cx="2287575" cy="537845"/>
          </a:xfrm>
          <a:prstGeom prst="rect">
            <a:avLst/>
          </a:prstGeom>
        </p:spPr>
        <p:txBody>
          <a:bodyPr anchor="t" rtlCol="false" tIns="0" lIns="0" bIns="0" rIns="0">
            <a:spAutoFit/>
          </a:bodyPr>
          <a:lstStyle/>
          <a:p>
            <a:pPr>
              <a:lnSpc>
                <a:spcPts val="4480"/>
              </a:lnSpc>
            </a:pPr>
            <a:r>
              <a:rPr lang="en-US" sz="3200" u="sng">
                <a:solidFill>
                  <a:srgbClr val="FFFFFF"/>
                </a:solidFill>
                <a:latin typeface="Montserrat Bold"/>
                <a:hlinkClick r:id="rId21" tooltip="https://www.linkedin.com/company/13013859/admin/feed/posts/"/>
              </a:rPr>
              <a:t>LINKEDIN</a:t>
            </a:r>
          </a:p>
        </p:txBody>
      </p:sp>
      <p:sp>
        <p:nvSpPr>
          <p:cNvPr name="TextBox 19" id="19"/>
          <p:cNvSpPr txBox="true"/>
          <p:nvPr/>
        </p:nvSpPr>
        <p:spPr>
          <a:xfrm rot="0">
            <a:off x="2934256" y="8424715"/>
            <a:ext cx="2871589" cy="537845"/>
          </a:xfrm>
          <a:prstGeom prst="rect">
            <a:avLst/>
          </a:prstGeom>
        </p:spPr>
        <p:txBody>
          <a:bodyPr anchor="t" rtlCol="false" tIns="0" lIns="0" bIns="0" rIns="0">
            <a:spAutoFit/>
          </a:bodyPr>
          <a:lstStyle/>
          <a:p>
            <a:pPr>
              <a:lnSpc>
                <a:spcPts val="4480"/>
              </a:lnSpc>
            </a:pPr>
            <a:r>
              <a:rPr lang="en-US" sz="3200" u="sng">
                <a:solidFill>
                  <a:srgbClr val="FFFFFF"/>
                </a:solidFill>
                <a:latin typeface="Montserrat Bold"/>
                <a:hlinkClick r:id="rId22" tooltip="http://www.capinfini.be"/>
              </a:rPr>
              <a:t>CAP’infini</a:t>
            </a:r>
          </a:p>
        </p:txBody>
      </p:sp>
      <p:sp>
        <p:nvSpPr>
          <p:cNvPr name="TextBox 20" id="20"/>
          <p:cNvSpPr txBox="true"/>
          <p:nvPr/>
        </p:nvSpPr>
        <p:spPr>
          <a:xfrm rot="0">
            <a:off x="12869658" y="6211493"/>
            <a:ext cx="4534059" cy="537845"/>
          </a:xfrm>
          <a:prstGeom prst="rect">
            <a:avLst/>
          </a:prstGeom>
        </p:spPr>
        <p:txBody>
          <a:bodyPr anchor="t" rtlCol="false" tIns="0" lIns="0" bIns="0" rIns="0">
            <a:spAutoFit/>
          </a:bodyPr>
          <a:lstStyle/>
          <a:p>
            <a:pPr>
              <a:lnSpc>
                <a:spcPts val="4480"/>
              </a:lnSpc>
            </a:pPr>
            <a:r>
              <a:rPr lang="en-US" sz="3200">
                <a:solidFill>
                  <a:srgbClr val="FF6600"/>
                </a:solidFill>
                <a:latin typeface="Montserrat Bold"/>
              </a:rPr>
              <a:t>Laurence SEGHIN </a:t>
            </a:r>
          </a:p>
        </p:txBody>
      </p:sp>
      <p:sp>
        <p:nvSpPr>
          <p:cNvPr name="TextBox 21" id="21"/>
          <p:cNvSpPr txBox="true"/>
          <p:nvPr/>
        </p:nvSpPr>
        <p:spPr>
          <a:xfrm rot="0">
            <a:off x="12869658" y="4115430"/>
            <a:ext cx="4190923" cy="501466"/>
          </a:xfrm>
          <a:prstGeom prst="rect">
            <a:avLst/>
          </a:prstGeom>
        </p:spPr>
        <p:txBody>
          <a:bodyPr anchor="t" rtlCol="false" tIns="0" lIns="0" bIns="0" rIns="0">
            <a:spAutoFit/>
          </a:bodyPr>
          <a:lstStyle/>
          <a:p>
            <a:pPr>
              <a:lnSpc>
                <a:spcPts val="4140"/>
              </a:lnSpc>
            </a:pPr>
            <a:r>
              <a:rPr lang="en-US" sz="2957">
                <a:solidFill>
                  <a:srgbClr val="FF6600"/>
                </a:solidFill>
                <a:latin typeface="Montserrat Bold"/>
              </a:rPr>
              <a:t>Yannic DELANDE</a:t>
            </a:r>
          </a:p>
        </p:txBody>
      </p:sp>
      <p:sp>
        <p:nvSpPr>
          <p:cNvPr name="TextBox 22" id="22"/>
          <p:cNvSpPr txBox="true"/>
          <p:nvPr/>
        </p:nvSpPr>
        <p:spPr>
          <a:xfrm rot="0">
            <a:off x="11866571" y="9052877"/>
            <a:ext cx="5046954" cy="372745"/>
          </a:xfrm>
          <a:prstGeom prst="rect">
            <a:avLst/>
          </a:prstGeom>
        </p:spPr>
        <p:txBody>
          <a:bodyPr anchor="t" rtlCol="false" tIns="0" lIns="0" bIns="0" rIns="0">
            <a:spAutoFit/>
          </a:bodyPr>
          <a:lstStyle/>
          <a:p>
            <a:pPr>
              <a:lnSpc>
                <a:spcPts val="3079"/>
              </a:lnSpc>
            </a:pPr>
            <a:r>
              <a:rPr lang="en-US" sz="2199">
                <a:solidFill>
                  <a:srgbClr val="1B5674"/>
                </a:solidFill>
                <a:latin typeface="Montserrat Bold"/>
              </a:rPr>
              <a:t>Devis, billetterie, facturation</a:t>
            </a:r>
          </a:p>
        </p:txBody>
      </p:sp>
      <p:sp>
        <p:nvSpPr>
          <p:cNvPr name="TextBox 23" id="23"/>
          <p:cNvSpPr txBox="true"/>
          <p:nvPr/>
        </p:nvSpPr>
        <p:spPr>
          <a:xfrm rot="0">
            <a:off x="11866571" y="8617734"/>
            <a:ext cx="5046954" cy="280670"/>
          </a:xfrm>
          <a:prstGeom prst="rect">
            <a:avLst/>
          </a:prstGeom>
        </p:spPr>
        <p:txBody>
          <a:bodyPr anchor="t" rtlCol="false" tIns="0" lIns="0" bIns="0" rIns="0">
            <a:spAutoFit/>
          </a:bodyPr>
          <a:lstStyle/>
          <a:p>
            <a:pPr>
              <a:lnSpc>
                <a:spcPts val="2379"/>
              </a:lnSpc>
            </a:pPr>
            <a:r>
              <a:rPr lang="en-US" sz="1699" u="sng">
                <a:solidFill>
                  <a:srgbClr val="1B5674"/>
                </a:solidFill>
                <a:latin typeface="Montserrat Semi-Bold"/>
                <a:hlinkClick r:id="rId23" tooltip="mailto:info@lafabnamur.be"/>
              </a:rPr>
              <a:t>info@lafabnamur.be</a:t>
            </a:r>
          </a:p>
        </p:txBody>
      </p:sp>
      <p:sp>
        <p:nvSpPr>
          <p:cNvPr name="TextBox 24" id="24"/>
          <p:cNvSpPr txBox="true"/>
          <p:nvPr/>
        </p:nvSpPr>
        <p:spPr>
          <a:xfrm rot="0">
            <a:off x="12869658" y="2523078"/>
            <a:ext cx="4190923" cy="501466"/>
          </a:xfrm>
          <a:prstGeom prst="rect">
            <a:avLst/>
          </a:prstGeom>
        </p:spPr>
        <p:txBody>
          <a:bodyPr anchor="t" rtlCol="false" tIns="0" lIns="0" bIns="0" rIns="0">
            <a:spAutoFit/>
          </a:bodyPr>
          <a:lstStyle/>
          <a:p>
            <a:pPr>
              <a:lnSpc>
                <a:spcPts val="4140"/>
              </a:lnSpc>
            </a:pPr>
            <a:r>
              <a:rPr lang="en-US" sz="2957">
                <a:solidFill>
                  <a:srgbClr val="FF6600"/>
                </a:solidFill>
                <a:latin typeface="Montserrat Bold"/>
              </a:rPr>
              <a:t>Laetitia GERARD</a:t>
            </a:r>
          </a:p>
        </p:txBody>
      </p:sp>
      <p:sp>
        <p:nvSpPr>
          <p:cNvPr name="TextBox 25" id="25"/>
          <p:cNvSpPr txBox="true"/>
          <p:nvPr/>
        </p:nvSpPr>
        <p:spPr>
          <a:xfrm rot="0">
            <a:off x="10383924" y="4674046"/>
            <a:ext cx="7700861" cy="1626475"/>
          </a:xfrm>
          <a:prstGeom prst="rect">
            <a:avLst/>
          </a:prstGeom>
        </p:spPr>
        <p:txBody>
          <a:bodyPr anchor="t" rtlCol="false" tIns="0" lIns="0" bIns="0" rIns="0">
            <a:spAutoFit/>
          </a:bodyPr>
          <a:lstStyle/>
          <a:p>
            <a:pPr>
              <a:lnSpc>
                <a:spcPts val="3276"/>
              </a:lnSpc>
            </a:pPr>
            <a:r>
              <a:rPr lang="en-US" sz="2340">
                <a:solidFill>
                  <a:srgbClr val="1B5674"/>
                </a:solidFill>
                <a:latin typeface="Montserrat Bold"/>
              </a:rPr>
              <a:t>Co-organisateur de l’événement et partenaire</a:t>
            </a:r>
          </a:p>
          <a:p>
            <a:pPr algn="ctr">
              <a:lnSpc>
                <a:spcPts val="3276"/>
              </a:lnSpc>
            </a:pPr>
            <a:r>
              <a:rPr lang="en-US" sz="2340">
                <a:solidFill>
                  <a:srgbClr val="1B5674"/>
                </a:solidFill>
                <a:latin typeface="Montserrat Bold"/>
              </a:rPr>
              <a:t>yannic.delande@capinfini.be</a:t>
            </a:r>
          </a:p>
          <a:p>
            <a:pPr>
              <a:lnSpc>
                <a:spcPts val="3276"/>
              </a:lnSpc>
            </a:pPr>
          </a:p>
          <a:p>
            <a:pPr>
              <a:lnSpc>
                <a:spcPts val="3276"/>
              </a:lnSpc>
            </a:pPr>
          </a:p>
        </p:txBody>
      </p:sp>
      <p:sp>
        <p:nvSpPr>
          <p:cNvPr name="TextBox 26" id="26"/>
          <p:cNvSpPr txBox="true"/>
          <p:nvPr/>
        </p:nvSpPr>
        <p:spPr>
          <a:xfrm rot="0">
            <a:off x="11866571" y="5680804"/>
            <a:ext cx="5046954" cy="280670"/>
          </a:xfrm>
          <a:prstGeom prst="rect">
            <a:avLst/>
          </a:prstGeom>
        </p:spPr>
        <p:txBody>
          <a:bodyPr anchor="t" rtlCol="false" tIns="0" lIns="0" bIns="0" rIns="0">
            <a:spAutoFit/>
          </a:bodyPr>
          <a:lstStyle/>
          <a:p>
            <a:pPr algn="ctr">
              <a:lnSpc>
                <a:spcPts val="2379"/>
              </a:lnSpc>
            </a:pPr>
            <a:r>
              <a:rPr lang="en-US" sz="1699" u="sng">
                <a:solidFill>
                  <a:srgbClr val="1B5674"/>
                </a:solidFill>
                <a:latin typeface="Montserrat Bold"/>
                <a:hlinkClick r:id="rId24" tooltip="mailto:yannic.delande@capinfini.be"/>
              </a:rPr>
              <a:t>yannic.delande@capinfini.be</a:t>
            </a:r>
          </a:p>
        </p:txBody>
      </p:sp>
      <p:sp>
        <p:nvSpPr>
          <p:cNvPr name="TextBox 27" id="27"/>
          <p:cNvSpPr txBox="true"/>
          <p:nvPr/>
        </p:nvSpPr>
        <p:spPr>
          <a:xfrm rot="0">
            <a:off x="1043544" y="944816"/>
            <a:ext cx="7158186" cy="799041"/>
          </a:xfrm>
          <a:prstGeom prst="rect">
            <a:avLst/>
          </a:prstGeom>
        </p:spPr>
        <p:txBody>
          <a:bodyPr anchor="t" rtlCol="false" tIns="0" lIns="0" bIns="0" rIns="0">
            <a:spAutoFit/>
          </a:bodyPr>
          <a:lstStyle/>
          <a:p>
            <a:pPr>
              <a:lnSpc>
                <a:spcPts val="5958"/>
              </a:lnSpc>
            </a:pPr>
            <a:r>
              <a:rPr lang="en-US" sz="5958" spc="857">
                <a:solidFill>
                  <a:srgbClr val="FFFFFF"/>
                </a:solidFill>
                <a:latin typeface="Barlow Condensed Bold"/>
              </a:rPr>
              <a:t>GARDONS LE LIEN...</a:t>
            </a:r>
          </a:p>
        </p:txBody>
      </p:sp>
      <p:sp>
        <p:nvSpPr>
          <p:cNvPr name="TextBox 28" id="28"/>
          <p:cNvSpPr txBox="true"/>
          <p:nvPr/>
        </p:nvSpPr>
        <p:spPr>
          <a:xfrm rot="0">
            <a:off x="10383924" y="3162947"/>
            <a:ext cx="7904076" cy="819132"/>
          </a:xfrm>
          <a:prstGeom prst="rect">
            <a:avLst/>
          </a:prstGeom>
        </p:spPr>
        <p:txBody>
          <a:bodyPr anchor="t" rtlCol="false" tIns="0" lIns="0" bIns="0" rIns="0">
            <a:spAutoFit/>
          </a:bodyPr>
          <a:lstStyle/>
          <a:p>
            <a:pPr>
              <a:lnSpc>
                <a:spcPts val="3276"/>
              </a:lnSpc>
            </a:pPr>
            <a:r>
              <a:rPr lang="en-US" sz="2340">
                <a:solidFill>
                  <a:srgbClr val="1B5674"/>
                </a:solidFill>
                <a:latin typeface="Montserrat Bold"/>
              </a:rPr>
              <a:t>Co-organisatrice de l’événement et partenaire</a:t>
            </a:r>
          </a:p>
          <a:p>
            <a:pPr>
              <a:lnSpc>
                <a:spcPts val="3276"/>
              </a:lnSpc>
            </a:pPr>
          </a:p>
        </p:txBody>
      </p:sp>
      <p:sp>
        <p:nvSpPr>
          <p:cNvPr name="TextBox 29" id="29"/>
          <p:cNvSpPr txBox="true"/>
          <p:nvPr/>
        </p:nvSpPr>
        <p:spPr>
          <a:xfrm rot="0">
            <a:off x="11866571" y="7917964"/>
            <a:ext cx="4534059" cy="537845"/>
          </a:xfrm>
          <a:prstGeom prst="rect">
            <a:avLst/>
          </a:prstGeom>
        </p:spPr>
        <p:txBody>
          <a:bodyPr anchor="t" rtlCol="false" tIns="0" lIns="0" bIns="0" rIns="0">
            <a:spAutoFit/>
          </a:bodyPr>
          <a:lstStyle/>
          <a:p>
            <a:pPr>
              <a:lnSpc>
                <a:spcPts val="4480"/>
              </a:lnSpc>
            </a:pPr>
            <a:r>
              <a:rPr lang="en-US" sz="3200">
                <a:solidFill>
                  <a:srgbClr val="FF6600"/>
                </a:solidFill>
                <a:latin typeface="Montserrat Bold"/>
              </a:rPr>
              <a:t>Anabelle Scrève</a:t>
            </a:r>
          </a:p>
        </p:txBody>
      </p:sp>
      <p:sp>
        <p:nvSpPr>
          <p:cNvPr name="TextBox 30" id="30"/>
          <p:cNvSpPr txBox="true"/>
          <p:nvPr/>
        </p:nvSpPr>
        <p:spPr>
          <a:xfrm rot="0">
            <a:off x="11866571" y="3587110"/>
            <a:ext cx="5046954" cy="280670"/>
          </a:xfrm>
          <a:prstGeom prst="rect">
            <a:avLst/>
          </a:prstGeom>
        </p:spPr>
        <p:txBody>
          <a:bodyPr anchor="t" rtlCol="false" tIns="0" lIns="0" bIns="0" rIns="0">
            <a:spAutoFit/>
          </a:bodyPr>
          <a:lstStyle/>
          <a:p>
            <a:pPr algn="ctr">
              <a:lnSpc>
                <a:spcPts val="2379"/>
              </a:lnSpc>
            </a:pPr>
            <a:r>
              <a:rPr lang="en-US" sz="1699" u="sng">
                <a:solidFill>
                  <a:srgbClr val="1B5674"/>
                </a:solidFill>
                <a:latin typeface="Montserrat Bold"/>
                <a:hlinkClick r:id="rId25" tooltip="mailto:laetitia.gerard@capinfini.be"/>
              </a:rPr>
              <a:t>laetitia.gerard@capinfini.be</a:t>
            </a:r>
          </a:p>
        </p:txBody>
      </p:sp>
      <p:sp>
        <p:nvSpPr>
          <p:cNvPr name="TextBox 31" id="31"/>
          <p:cNvSpPr txBox="true"/>
          <p:nvPr/>
        </p:nvSpPr>
        <p:spPr>
          <a:xfrm rot="0">
            <a:off x="11877675" y="7126554"/>
            <a:ext cx="5046954" cy="280670"/>
          </a:xfrm>
          <a:prstGeom prst="rect">
            <a:avLst/>
          </a:prstGeom>
        </p:spPr>
        <p:txBody>
          <a:bodyPr anchor="t" rtlCol="false" tIns="0" lIns="0" bIns="0" rIns="0">
            <a:spAutoFit/>
          </a:bodyPr>
          <a:lstStyle/>
          <a:p>
            <a:pPr algn="ctr">
              <a:lnSpc>
                <a:spcPts val="2379"/>
              </a:lnSpc>
            </a:pPr>
            <a:r>
              <a:rPr lang="en-US" sz="1699" u="sng">
                <a:solidFill>
                  <a:srgbClr val="1B5674"/>
                </a:solidFill>
                <a:latin typeface="Montserrat Bold"/>
                <a:hlinkClick r:id="rId26" tooltip="mailto:laurence.seghin@capinfini.be"/>
              </a:rPr>
              <a:t>laurence.seghin@capinfini.be</a:t>
            </a:r>
          </a:p>
        </p:txBody>
      </p:sp>
      <p:sp>
        <p:nvSpPr>
          <p:cNvPr name="TextBox 32" id="32"/>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25/27</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287017" y="0"/>
            <a:ext cx="7261714" cy="10287000"/>
            <a:chOff x="0" y="0"/>
            <a:chExt cx="2456432" cy="3479800"/>
          </a:xfrm>
        </p:grpSpPr>
        <p:sp>
          <p:nvSpPr>
            <p:cNvPr name="Freeform 3" id="3"/>
            <p:cNvSpPr/>
            <p:nvPr/>
          </p:nvSpPr>
          <p:spPr>
            <a:xfrm flipH="false" flipV="false" rot="0">
              <a:off x="0" y="0"/>
              <a:ext cx="2456431" cy="3479800"/>
            </a:xfrm>
            <a:custGeom>
              <a:avLst/>
              <a:gdLst/>
              <a:ahLst/>
              <a:cxnLst/>
              <a:rect r="r" b="b" t="t" l="l"/>
              <a:pathLst>
                <a:path h="3479800" w="2456431">
                  <a:moveTo>
                    <a:pt x="0" y="0"/>
                  </a:moveTo>
                  <a:lnTo>
                    <a:pt x="2456431" y="0"/>
                  </a:lnTo>
                  <a:lnTo>
                    <a:pt x="2456431" y="3479800"/>
                  </a:lnTo>
                  <a:lnTo>
                    <a:pt x="0" y="3479800"/>
                  </a:lnTo>
                  <a:close/>
                </a:path>
              </a:pathLst>
            </a:custGeom>
            <a:solidFill>
              <a:srgbClr val="1B5674"/>
            </a:solidFill>
          </p:spPr>
        </p:sp>
      </p:grpSp>
      <p:sp>
        <p:nvSpPr>
          <p:cNvPr name="TextBox 4" id="4"/>
          <p:cNvSpPr txBox="true"/>
          <p:nvPr/>
        </p:nvSpPr>
        <p:spPr>
          <a:xfrm rot="0">
            <a:off x="11151021" y="8778201"/>
            <a:ext cx="7033835" cy="498090"/>
          </a:xfrm>
          <a:prstGeom prst="rect">
            <a:avLst/>
          </a:prstGeom>
        </p:spPr>
        <p:txBody>
          <a:bodyPr anchor="t" rtlCol="false" tIns="0" lIns="0" bIns="0" rIns="0">
            <a:spAutoFit/>
          </a:bodyPr>
          <a:lstStyle/>
          <a:p>
            <a:pPr algn="ctr">
              <a:lnSpc>
                <a:spcPts val="3886"/>
              </a:lnSpc>
            </a:pPr>
            <a:r>
              <a:rPr lang="en-US" sz="3886">
                <a:solidFill>
                  <a:srgbClr val="FFFFFF"/>
                </a:solidFill>
                <a:latin typeface="Madelyn"/>
              </a:rPr>
              <a:t>Le festival professionnel des transformations positives</a:t>
            </a:r>
          </a:p>
        </p:txBody>
      </p:sp>
      <p:sp>
        <p:nvSpPr>
          <p:cNvPr name="Freeform 5" id="5"/>
          <p:cNvSpPr/>
          <p:nvPr/>
        </p:nvSpPr>
        <p:spPr>
          <a:xfrm flipH="false" flipV="false" rot="0">
            <a:off x="11421632" y="7323772"/>
            <a:ext cx="2159595" cy="1094375"/>
          </a:xfrm>
          <a:custGeom>
            <a:avLst/>
            <a:gdLst/>
            <a:ahLst/>
            <a:cxnLst/>
            <a:rect r="r" b="b" t="t" l="l"/>
            <a:pathLst>
              <a:path h="1094375" w="2159595">
                <a:moveTo>
                  <a:pt x="0" y="0"/>
                </a:moveTo>
                <a:lnTo>
                  <a:pt x="2159595" y="0"/>
                </a:lnTo>
                <a:lnTo>
                  <a:pt x="2159595" y="1094375"/>
                </a:lnTo>
                <a:lnTo>
                  <a:pt x="0" y="1094375"/>
                </a:lnTo>
                <a:lnTo>
                  <a:pt x="0" y="0"/>
                </a:lnTo>
                <a:close/>
              </a:path>
            </a:pathLst>
          </a:custGeom>
          <a:blipFill>
            <a:blip r:embed="rId2">
              <a:extLst>
                <a:ext uri="{96DAC541-7B7A-43D3-8B79-37D633B846F1}">
                  <asvg:svgBlip xmlns:asvg="http://schemas.microsoft.com/office/drawing/2016/SVG/main" r:embed="rId3"/>
                </a:ext>
              </a:extLst>
            </a:blip>
            <a:stretch>
              <a:fillRect l="0" t="0" r="-32741" b="-163594"/>
            </a:stretch>
          </a:blipFill>
        </p:spPr>
      </p:sp>
      <p:sp>
        <p:nvSpPr>
          <p:cNvPr name="Freeform 6" id="6"/>
          <p:cNvSpPr/>
          <p:nvPr/>
        </p:nvSpPr>
        <p:spPr>
          <a:xfrm flipH="false" flipV="false" rot="0">
            <a:off x="12329120" y="6333304"/>
            <a:ext cx="4677636" cy="1556705"/>
          </a:xfrm>
          <a:custGeom>
            <a:avLst/>
            <a:gdLst/>
            <a:ahLst/>
            <a:cxnLst/>
            <a:rect r="r" b="b" t="t" l="l"/>
            <a:pathLst>
              <a:path h="1556705" w="4677636">
                <a:moveTo>
                  <a:pt x="0" y="0"/>
                </a:moveTo>
                <a:lnTo>
                  <a:pt x="4677636" y="0"/>
                </a:lnTo>
                <a:lnTo>
                  <a:pt x="4677636" y="1556705"/>
                </a:lnTo>
                <a:lnTo>
                  <a:pt x="0" y="1556705"/>
                </a:lnTo>
                <a:lnTo>
                  <a:pt x="0" y="0"/>
                </a:lnTo>
                <a:close/>
              </a:path>
            </a:pathLst>
          </a:custGeom>
          <a:blipFill>
            <a:blip r:embed="rId4"/>
            <a:stretch>
              <a:fillRect l="0" t="0" r="0" b="0"/>
            </a:stretch>
          </a:blipFill>
        </p:spPr>
      </p:sp>
      <p:sp>
        <p:nvSpPr>
          <p:cNvPr name="Freeform 7" id="7"/>
          <p:cNvSpPr/>
          <p:nvPr/>
        </p:nvSpPr>
        <p:spPr>
          <a:xfrm flipH="false" flipV="false" rot="0">
            <a:off x="11933411" y="1186311"/>
            <a:ext cx="5738146" cy="4382509"/>
          </a:xfrm>
          <a:custGeom>
            <a:avLst/>
            <a:gdLst/>
            <a:ahLst/>
            <a:cxnLst/>
            <a:rect r="r" b="b" t="t" l="l"/>
            <a:pathLst>
              <a:path h="4382509" w="5738146">
                <a:moveTo>
                  <a:pt x="0" y="0"/>
                </a:moveTo>
                <a:lnTo>
                  <a:pt x="5738146" y="0"/>
                </a:lnTo>
                <a:lnTo>
                  <a:pt x="5738146" y="4382509"/>
                </a:lnTo>
                <a:lnTo>
                  <a:pt x="0" y="4382509"/>
                </a:lnTo>
                <a:lnTo>
                  <a:pt x="0" y="0"/>
                </a:lnTo>
                <a:close/>
              </a:path>
            </a:pathLst>
          </a:custGeom>
          <a:blipFill>
            <a:blip r:embed="rId5"/>
            <a:stretch>
              <a:fillRect l="0" t="0" r="0" b="0"/>
            </a:stretch>
          </a:blipFill>
        </p:spPr>
      </p:sp>
      <p:sp>
        <p:nvSpPr>
          <p:cNvPr name="Freeform 8" id="8"/>
          <p:cNvSpPr/>
          <p:nvPr/>
        </p:nvSpPr>
        <p:spPr>
          <a:xfrm flipH="false" flipV="false" rot="0">
            <a:off x="11071153" y="169137"/>
            <a:ext cx="6729324" cy="5809558"/>
          </a:xfrm>
          <a:custGeom>
            <a:avLst/>
            <a:gdLst/>
            <a:ahLst/>
            <a:cxnLst/>
            <a:rect r="r" b="b" t="t" l="l"/>
            <a:pathLst>
              <a:path h="5809558" w="6729324">
                <a:moveTo>
                  <a:pt x="0" y="0"/>
                </a:moveTo>
                <a:lnTo>
                  <a:pt x="6729324" y="0"/>
                </a:lnTo>
                <a:lnTo>
                  <a:pt x="6729324" y="5809558"/>
                </a:lnTo>
                <a:lnTo>
                  <a:pt x="0" y="5809558"/>
                </a:lnTo>
                <a:lnTo>
                  <a:pt x="0" y="0"/>
                </a:lnTo>
                <a:close/>
              </a:path>
            </a:pathLst>
          </a:custGeom>
          <a:blipFill>
            <a:blip r:embed="rId6"/>
            <a:stretch>
              <a:fillRect l="-5798" t="-1795" r="-7555" b="-5608"/>
            </a:stretch>
          </a:blipFill>
        </p:spPr>
      </p:sp>
      <p:sp>
        <p:nvSpPr>
          <p:cNvPr name="Freeform 9" id="9"/>
          <p:cNvSpPr/>
          <p:nvPr/>
        </p:nvSpPr>
        <p:spPr>
          <a:xfrm flipH="false" flipV="false" rot="5400000">
            <a:off x="16157737" y="6046202"/>
            <a:ext cx="2760167" cy="2021822"/>
          </a:xfrm>
          <a:custGeom>
            <a:avLst/>
            <a:gdLst/>
            <a:ahLst/>
            <a:cxnLst/>
            <a:rect r="r" b="b" t="t" l="l"/>
            <a:pathLst>
              <a:path h="2021822" w="2760167">
                <a:moveTo>
                  <a:pt x="0" y="0"/>
                </a:moveTo>
                <a:lnTo>
                  <a:pt x="2760166" y="0"/>
                </a:lnTo>
                <a:lnTo>
                  <a:pt x="2760166" y="2021822"/>
                </a:lnTo>
                <a:lnTo>
                  <a:pt x="0" y="202182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4851323" y="6865954"/>
            <a:ext cx="2667344" cy="382319"/>
          </a:xfrm>
          <a:custGeom>
            <a:avLst/>
            <a:gdLst/>
            <a:ahLst/>
            <a:cxnLst/>
            <a:rect r="r" b="b" t="t" l="l"/>
            <a:pathLst>
              <a:path h="382319" w="2667344">
                <a:moveTo>
                  <a:pt x="0" y="0"/>
                </a:moveTo>
                <a:lnTo>
                  <a:pt x="2667344" y="0"/>
                </a:lnTo>
                <a:lnTo>
                  <a:pt x="2667344" y="382319"/>
                </a:lnTo>
                <a:lnTo>
                  <a:pt x="0" y="382319"/>
                </a:lnTo>
                <a:lnTo>
                  <a:pt x="0" y="0"/>
                </a:lnTo>
                <a:close/>
              </a:path>
            </a:pathLst>
          </a:custGeom>
          <a:blipFill>
            <a:blip r:embed="rId9"/>
            <a:stretch>
              <a:fillRect l="0" t="0" r="0" b="0"/>
            </a:stretch>
          </a:blipFill>
        </p:spPr>
      </p:sp>
      <p:sp>
        <p:nvSpPr>
          <p:cNvPr name="Freeform 11" id="11"/>
          <p:cNvSpPr/>
          <p:nvPr/>
        </p:nvSpPr>
        <p:spPr>
          <a:xfrm flipH="false" flipV="false" rot="0">
            <a:off x="8585467" y="6631773"/>
            <a:ext cx="1341421" cy="754549"/>
          </a:xfrm>
          <a:custGeom>
            <a:avLst/>
            <a:gdLst/>
            <a:ahLst/>
            <a:cxnLst/>
            <a:rect r="r" b="b" t="t" l="l"/>
            <a:pathLst>
              <a:path h="754549" w="1341421">
                <a:moveTo>
                  <a:pt x="0" y="0"/>
                </a:moveTo>
                <a:lnTo>
                  <a:pt x="1341421" y="0"/>
                </a:lnTo>
                <a:lnTo>
                  <a:pt x="1341421" y="754550"/>
                </a:lnTo>
                <a:lnTo>
                  <a:pt x="0" y="754550"/>
                </a:lnTo>
                <a:lnTo>
                  <a:pt x="0" y="0"/>
                </a:lnTo>
                <a:close/>
              </a:path>
            </a:pathLst>
          </a:custGeom>
          <a:blipFill>
            <a:blip r:embed="rId10"/>
            <a:stretch>
              <a:fillRect l="0" t="0" r="0" b="0"/>
            </a:stretch>
          </a:blipFill>
        </p:spPr>
      </p:sp>
      <p:sp>
        <p:nvSpPr>
          <p:cNvPr name="AutoShape 12" id="12"/>
          <p:cNvSpPr/>
          <p:nvPr/>
        </p:nvSpPr>
        <p:spPr>
          <a:xfrm flipV="true">
            <a:off x="-68171" y="1842512"/>
            <a:ext cx="11671185" cy="33338"/>
          </a:xfrm>
          <a:prstGeom prst="line">
            <a:avLst/>
          </a:prstGeom>
          <a:ln cap="rnd" w="19050">
            <a:solidFill>
              <a:srgbClr val="1B5674"/>
            </a:solidFill>
            <a:prstDash val="solid"/>
            <a:headEnd type="none" len="sm" w="sm"/>
            <a:tailEnd type="none" len="sm" w="sm"/>
          </a:ln>
        </p:spPr>
      </p:sp>
      <p:sp>
        <p:nvSpPr>
          <p:cNvPr name="AutoShape 13" id="13"/>
          <p:cNvSpPr/>
          <p:nvPr/>
        </p:nvSpPr>
        <p:spPr>
          <a:xfrm>
            <a:off x="-644905" y="6323779"/>
            <a:ext cx="12316090" cy="9525"/>
          </a:xfrm>
          <a:prstGeom prst="line">
            <a:avLst/>
          </a:prstGeom>
          <a:ln cap="rnd" w="19050">
            <a:solidFill>
              <a:srgbClr val="1B5674"/>
            </a:solidFill>
            <a:prstDash val="solid"/>
            <a:headEnd type="none" len="sm" w="sm"/>
            <a:tailEnd type="none" len="sm" w="sm"/>
          </a:ln>
        </p:spPr>
      </p:sp>
      <p:sp>
        <p:nvSpPr>
          <p:cNvPr name="AutoShape 14" id="14"/>
          <p:cNvSpPr/>
          <p:nvPr/>
        </p:nvSpPr>
        <p:spPr>
          <a:xfrm>
            <a:off x="-644905" y="7870959"/>
            <a:ext cx="12066537" cy="0"/>
          </a:xfrm>
          <a:prstGeom prst="line">
            <a:avLst/>
          </a:prstGeom>
          <a:ln cap="rnd" w="19050">
            <a:solidFill>
              <a:srgbClr val="1B5674"/>
            </a:solidFill>
            <a:prstDash val="solid"/>
            <a:headEnd type="none" len="sm" w="sm"/>
            <a:tailEnd type="none" len="sm" w="sm"/>
          </a:ln>
        </p:spPr>
      </p:sp>
      <p:sp>
        <p:nvSpPr>
          <p:cNvPr name="AutoShape 15" id="15"/>
          <p:cNvSpPr/>
          <p:nvPr/>
        </p:nvSpPr>
        <p:spPr>
          <a:xfrm>
            <a:off x="-644905" y="9248775"/>
            <a:ext cx="12066537" cy="0"/>
          </a:xfrm>
          <a:prstGeom prst="line">
            <a:avLst/>
          </a:prstGeom>
          <a:ln cap="rnd" w="19050">
            <a:solidFill>
              <a:srgbClr val="1B5674"/>
            </a:solidFill>
            <a:prstDash val="solid"/>
            <a:headEnd type="none" len="sm" w="sm"/>
            <a:tailEnd type="none" len="sm" w="sm"/>
          </a:ln>
        </p:spPr>
      </p:sp>
      <p:sp>
        <p:nvSpPr>
          <p:cNvPr name="AutoShape 16" id="16"/>
          <p:cNvSpPr/>
          <p:nvPr/>
        </p:nvSpPr>
        <p:spPr>
          <a:xfrm>
            <a:off x="-249554" y="4549137"/>
            <a:ext cx="11671185" cy="0"/>
          </a:xfrm>
          <a:prstGeom prst="line">
            <a:avLst/>
          </a:prstGeom>
          <a:ln cap="rnd" w="19050">
            <a:solidFill>
              <a:srgbClr val="1B5674"/>
            </a:solidFill>
            <a:prstDash val="solid"/>
            <a:headEnd type="none" len="sm" w="sm"/>
            <a:tailEnd type="none" len="sm" w="sm"/>
          </a:ln>
        </p:spPr>
      </p:sp>
      <p:sp>
        <p:nvSpPr>
          <p:cNvPr name="Freeform 17" id="17"/>
          <p:cNvSpPr/>
          <p:nvPr/>
        </p:nvSpPr>
        <p:spPr>
          <a:xfrm flipH="false" flipV="false" rot="0">
            <a:off x="2282649" y="4581422"/>
            <a:ext cx="2668642" cy="987397"/>
          </a:xfrm>
          <a:custGeom>
            <a:avLst/>
            <a:gdLst/>
            <a:ahLst/>
            <a:cxnLst/>
            <a:rect r="r" b="b" t="t" l="l"/>
            <a:pathLst>
              <a:path h="987397" w="2668642">
                <a:moveTo>
                  <a:pt x="0" y="0"/>
                </a:moveTo>
                <a:lnTo>
                  <a:pt x="2668641" y="0"/>
                </a:lnTo>
                <a:lnTo>
                  <a:pt x="2668641" y="987398"/>
                </a:lnTo>
                <a:lnTo>
                  <a:pt x="0" y="987398"/>
                </a:lnTo>
                <a:lnTo>
                  <a:pt x="0" y="0"/>
                </a:lnTo>
                <a:close/>
              </a:path>
            </a:pathLst>
          </a:custGeom>
          <a:blipFill>
            <a:blip r:embed="rId11"/>
            <a:stretch>
              <a:fillRect l="0" t="0" r="0" b="0"/>
            </a:stretch>
          </a:blipFill>
        </p:spPr>
      </p:sp>
      <p:sp>
        <p:nvSpPr>
          <p:cNvPr name="Freeform 18" id="18"/>
          <p:cNvSpPr/>
          <p:nvPr/>
        </p:nvSpPr>
        <p:spPr>
          <a:xfrm flipH="false" flipV="false" rot="0">
            <a:off x="2656084" y="1894899"/>
            <a:ext cx="2711397" cy="2035113"/>
          </a:xfrm>
          <a:custGeom>
            <a:avLst/>
            <a:gdLst/>
            <a:ahLst/>
            <a:cxnLst/>
            <a:rect r="r" b="b" t="t" l="l"/>
            <a:pathLst>
              <a:path h="2035113" w="2711397">
                <a:moveTo>
                  <a:pt x="0" y="0"/>
                </a:moveTo>
                <a:lnTo>
                  <a:pt x="2711397" y="0"/>
                </a:lnTo>
                <a:lnTo>
                  <a:pt x="2711397" y="2035113"/>
                </a:lnTo>
                <a:lnTo>
                  <a:pt x="0" y="2035113"/>
                </a:lnTo>
                <a:lnTo>
                  <a:pt x="0" y="0"/>
                </a:lnTo>
                <a:close/>
              </a:path>
            </a:pathLst>
          </a:custGeom>
          <a:blipFill>
            <a:blip r:embed="rId12"/>
            <a:stretch>
              <a:fillRect l="0" t="0" r="0" b="0"/>
            </a:stretch>
          </a:blipFill>
        </p:spPr>
      </p:sp>
      <p:sp>
        <p:nvSpPr>
          <p:cNvPr name="Freeform 19" id="19"/>
          <p:cNvSpPr/>
          <p:nvPr/>
        </p:nvSpPr>
        <p:spPr>
          <a:xfrm flipH="false" flipV="false" rot="0">
            <a:off x="2710692" y="336298"/>
            <a:ext cx="5014319" cy="1487163"/>
          </a:xfrm>
          <a:custGeom>
            <a:avLst/>
            <a:gdLst/>
            <a:ahLst/>
            <a:cxnLst/>
            <a:rect r="r" b="b" t="t" l="l"/>
            <a:pathLst>
              <a:path h="1487163" w="5014319">
                <a:moveTo>
                  <a:pt x="0" y="0"/>
                </a:moveTo>
                <a:lnTo>
                  <a:pt x="5014319" y="0"/>
                </a:lnTo>
                <a:lnTo>
                  <a:pt x="5014319" y="1487164"/>
                </a:lnTo>
                <a:lnTo>
                  <a:pt x="0" y="1487164"/>
                </a:lnTo>
                <a:lnTo>
                  <a:pt x="0" y="0"/>
                </a:lnTo>
                <a:close/>
              </a:path>
            </a:pathLst>
          </a:custGeom>
          <a:blipFill>
            <a:blip r:embed="rId13"/>
            <a:stretch>
              <a:fillRect l="0" t="-115286" r="0" b="-121886"/>
            </a:stretch>
          </a:blipFill>
        </p:spPr>
      </p:sp>
      <p:sp>
        <p:nvSpPr>
          <p:cNvPr name="Freeform 20" id="20"/>
          <p:cNvSpPr/>
          <p:nvPr/>
        </p:nvSpPr>
        <p:spPr>
          <a:xfrm flipH="false" flipV="false" rot="0">
            <a:off x="5217852" y="4558072"/>
            <a:ext cx="1683565" cy="1683565"/>
          </a:xfrm>
          <a:custGeom>
            <a:avLst/>
            <a:gdLst/>
            <a:ahLst/>
            <a:cxnLst/>
            <a:rect r="r" b="b" t="t" l="l"/>
            <a:pathLst>
              <a:path h="1683565" w="1683565">
                <a:moveTo>
                  <a:pt x="0" y="0"/>
                </a:moveTo>
                <a:lnTo>
                  <a:pt x="1683564" y="0"/>
                </a:lnTo>
                <a:lnTo>
                  <a:pt x="1683564" y="1683564"/>
                </a:lnTo>
                <a:lnTo>
                  <a:pt x="0" y="1683564"/>
                </a:lnTo>
                <a:lnTo>
                  <a:pt x="0" y="0"/>
                </a:lnTo>
                <a:close/>
              </a:path>
            </a:pathLst>
          </a:custGeom>
          <a:blipFill>
            <a:blip r:embed="rId14"/>
            <a:stretch>
              <a:fillRect l="0" t="0" r="0" b="0"/>
            </a:stretch>
          </a:blipFill>
        </p:spPr>
      </p:sp>
      <p:sp>
        <p:nvSpPr>
          <p:cNvPr name="TextBox 21" id="21"/>
          <p:cNvSpPr txBox="true"/>
          <p:nvPr/>
        </p:nvSpPr>
        <p:spPr>
          <a:xfrm rot="0">
            <a:off x="0" y="4511370"/>
            <a:ext cx="2710692" cy="888484"/>
          </a:xfrm>
          <a:prstGeom prst="rect">
            <a:avLst/>
          </a:prstGeom>
        </p:spPr>
        <p:txBody>
          <a:bodyPr anchor="t" rtlCol="false" tIns="0" lIns="0" bIns="0" rIns="0">
            <a:spAutoFit/>
          </a:bodyPr>
          <a:lstStyle/>
          <a:p>
            <a:pPr>
              <a:lnSpc>
                <a:spcPts val="3528"/>
              </a:lnSpc>
            </a:pPr>
            <a:r>
              <a:rPr lang="en-US" sz="2520">
                <a:solidFill>
                  <a:srgbClr val="1B5674"/>
                </a:solidFill>
                <a:latin typeface="Montserrat Classic Bold"/>
              </a:rPr>
              <a:t>Partenaires Bronze</a:t>
            </a:r>
          </a:p>
        </p:txBody>
      </p:sp>
      <p:sp>
        <p:nvSpPr>
          <p:cNvPr name="TextBox 22" id="22"/>
          <p:cNvSpPr txBox="true"/>
          <p:nvPr/>
        </p:nvSpPr>
        <p:spPr>
          <a:xfrm rot="0">
            <a:off x="219799" y="6914329"/>
            <a:ext cx="3396675" cy="440809"/>
          </a:xfrm>
          <a:prstGeom prst="rect">
            <a:avLst/>
          </a:prstGeom>
        </p:spPr>
        <p:txBody>
          <a:bodyPr anchor="t" rtlCol="false" tIns="0" lIns="0" bIns="0" rIns="0">
            <a:spAutoFit/>
          </a:bodyPr>
          <a:lstStyle/>
          <a:p>
            <a:pPr>
              <a:lnSpc>
                <a:spcPts val="3528"/>
              </a:lnSpc>
            </a:pPr>
            <a:r>
              <a:rPr lang="en-US" sz="2520">
                <a:solidFill>
                  <a:srgbClr val="1B5674"/>
                </a:solidFill>
                <a:latin typeface="Montserrat Classic Bold"/>
              </a:rPr>
              <a:t>Partenaires Techno</a:t>
            </a:r>
          </a:p>
        </p:txBody>
      </p:sp>
      <p:sp>
        <p:nvSpPr>
          <p:cNvPr name="TextBox 23" id="23"/>
          <p:cNvSpPr txBox="true"/>
          <p:nvPr/>
        </p:nvSpPr>
        <p:spPr>
          <a:xfrm rot="0">
            <a:off x="0" y="1818699"/>
            <a:ext cx="2710692" cy="888484"/>
          </a:xfrm>
          <a:prstGeom prst="rect">
            <a:avLst/>
          </a:prstGeom>
        </p:spPr>
        <p:txBody>
          <a:bodyPr anchor="t" rtlCol="false" tIns="0" lIns="0" bIns="0" rIns="0">
            <a:spAutoFit/>
          </a:bodyPr>
          <a:lstStyle/>
          <a:p>
            <a:pPr>
              <a:lnSpc>
                <a:spcPts val="3528"/>
              </a:lnSpc>
            </a:pPr>
            <a:r>
              <a:rPr lang="en-US" sz="2520">
                <a:solidFill>
                  <a:srgbClr val="1B5674"/>
                </a:solidFill>
                <a:latin typeface="Montserrat Classic Bold"/>
              </a:rPr>
              <a:t>Partenaires Argent</a:t>
            </a:r>
          </a:p>
        </p:txBody>
      </p:sp>
      <p:sp>
        <p:nvSpPr>
          <p:cNvPr name="TextBox 24" id="24"/>
          <p:cNvSpPr txBox="true"/>
          <p:nvPr/>
        </p:nvSpPr>
        <p:spPr>
          <a:xfrm rot="0">
            <a:off x="0" y="-57150"/>
            <a:ext cx="2710692" cy="440809"/>
          </a:xfrm>
          <a:prstGeom prst="rect">
            <a:avLst/>
          </a:prstGeom>
        </p:spPr>
        <p:txBody>
          <a:bodyPr anchor="t" rtlCol="false" tIns="0" lIns="0" bIns="0" rIns="0">
            <a:spAutoFit/>
          </a:bodyPr>
          <a:lstStyle/>
          <a:p>
            <a:pPr>
              <a:lnSpc>
                <a:spcPts val="3528"/>
              </a:lnSpc>
            </a:pPr>
            <a:r>
              <a:rPr lang="en-US" sz="2520">
                <a:solidFill>
                  <a:srgbClr val="1B5674"/>
                </a:solidFill>
                <a:latin typeface="Montserrat Classic Bold"/>
              </a:rPr>
              <a:t>Partenaires OR</a:t>
            </a:r>
          </a:p>
        </p:txBody>
      </p:sp>
      <p:sp>
        <p:nvSpPr>
          <p:cNvPr name="TextBox 25" id="25"/>
          <p:cNvSpPr txBox="true"/>
          <p:nvPr/>
        </p:nvSpPr>
        <p:spPr>
          <a:xfrm rot="0">
            <a:off x="801706" y="8019639"/>
            <a:ext cx="9131550" cy="721480"/>
          </a:xfrm>
          <a:prstGeom prst="rect">
            <a:avLst/>
          </a:prstGeom>
        </p:spPr>
        <p:txBody>
          <a:bodyPr anchor="t" rtlCol="false" tIns="0" lIns="0" bIns="0" rIns="0">
            <a:spAutoFit/>
          </a:bodyPr>
          <a:lstStyle/>
          <a:p>
            <a:pPr>
              <a:lnSpc>
                <a:spcPts val="5908"/>
              </a:lnSpc>
            </a:pPr>
            <a:r>
              <a:rPr lang="en-US" sz="4220">
                <a:solidFill>
                  <a:srgbClr val="1B5674"/>
                </a:solidFill>
                <a:latin typeface="Montserrat Classic Bold"/>
              </a:rPr>
              <a:t>Vous souhaitez être partenaire?</a:t>
            </a:r>
          </a:p>
        </p:txBody>
      </p:sp>
      <p:sp>
        <p:nvSpPr>
          <p:cNvPr name="TextBox 26" id="26"/>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F0F1F0"/>
                </a:solidFill>
                <a:latin typeface="Barlow"/>
              </a:rPr>
              <a:t>26/27</a:t>
            </a:r>
          </a:p>
        </p:txBody>
      </p:sp>
    </p:spTree>
  </p:cSld>
  <p:clrMapOvr>
    <a:masterClrMapping/>
  </p:clrMapOvr>
</p:sld>
</file>

<file path=ppt/slides/slide27.xml><?xml version="1.0" encoding="utf-8"?>
<p:sld xmlns:p="http://schemas.openxmlformats.org/presentationml/2006/main" xmlns:a="http://schemas.openxmlformats.org/drawingml/2006/main">
  <p:cSld>
    <p:bg>
      <p:bgPr>
        <a:solidFill>
          <a:srgbClr val="1B5674"/>
        </a:solidFill>
      </p:bgPr>
    </p:bg>
    <p:spTree>
      <p:nvGrpSpPr>
        <p:cNvPr id="1" name=""/>
        <p:cNvGrpSpPr/>
        <p:nvPr/>
      </p:nvGrpSpPr>
      <p:grpSpPr>
        <a:xfrm>
          <a:off x="0" y="0"/>
          <a:ext cx="0" cy="0"/>
          <a:chOff x="0" y="0"/>
          <a:chExt cx="0" cy="0"/>
        </a:xfrm>
      </p:grpSpPr>
      <p:grpSp>
        <p:nvGrpSpPr>
          <p:cNvPr name="Group 2" id="2"/>
          <p:cNvGrpSpPr/>
          <p:nvPr/>
        </p:nvGrpSpPr>
        <p:grpSpPr>
          <a:xfrm rot="0">
            <a:off x="6169172" y="1606358"/>
            <a:ext cx="2344285" cy="234428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 id="4"/>
            <p:cNvSpPr txBox="true"/>
            <p:nvPr/>
          </p:nvSpPr>
          <p:spPr>
            <a:xfrm>
              <a:off x="76200" y="142875"/>
              <a:ext cx="660400" cy="593725"/>
            </a:xfrm>
            <a:prstGeom prst="rect">
              <a:avLst/>
            </a:prstGeom>
          </p:spPr>
          <p:txBody>
            <a:bodyPr anchor="ctr" rtlCol="false" tIns="50800" lIns="50800" bIns="50800" rIns="50800"/>
            <a:lstStyle/>
            <a:p>
              <a:pPr algn="ctr">
                <a:lnSpc>
                  <a:spcPts val="4943"/>
                </a:lnSpc>
              </a:pPr>
              <a:r>
                <a:rPr lang="en-US" sz="4799">
                  <a:solidFill>
                    <a:srgbClr val="000000"/>
                  </a:solidFill>
                  <a:latin typeface="Barlow Condensed Bold"/>
                </a:rPr>
                <a:t>320 € HTVA</a:t>
              </a:r>
            </a:p>
          </p:txBody>
        </p:sp>
      </p:grpSp>
      <p:sp>
        <p:nvSpPr>
          <p:cNvPr name="TextBox 5" id="5"/>
          <p:cNvSpPr txBox="true"/>
          <p:nvPr/>
        </p:nvSpPr>
        <p:spPr>
          <a:xfrm rot="0">
            <a:off x="332625" y="2974554"/>
            <a:ext cx="7861622" cy="5511801"/>
          </a:xfrm>
          <a:prstGeom prst="rect">
            <a:avLst/>
          </a:prstGeom>
        </p:spPr>
        <p:txBody>
          <a:bodyPr anchor="t" rtlCol="false" tIns="0" lIns="0" bIns="0" rIns="0">
            <a:spAutoFit/>
          </a:bodyPr>
          <a:lstStyle/>
          <a:p>
            <a:pPr marL="539759" indent="-269880" lvl="1">
              <a:lnSpc>
                <a:spcPts val="2575"/>
              </a:lnSpc>
              <a:buFont typeface="Arial"/>
              <a:buChar char="•"/>
            </a:pPr>
            <a:r>
              <a:rPr lang="en-US" sz="2500">
                <a:solidFill>
                  <a:srgbClr val="FFFFFF"/>
                </a:solidFill>
                <a:latin typeface="Barlow Condensed Bold"/>
              </a:rPr>
              <a:t> L</a:t>
            </a:r>
            <a:r>
              <a:rPr lang="en-US" sz="2500">
                <a:solidFill>
                  <a:srgbClr val="FFFFFF"/>
                </a:solidFill>
                <a:latin typeface="Barlow Condensed Bold"/>
              </a:rPr>
              <a:t>a participation aux ateliers et conférences​</a:t>
            </a:r>
          </a:p>
          <a:p>
            <a:pPr>
              <a:lnSpc>
                <a:spcPts val="2575"/>
              </a:lnSpc>
            </a:pPr>
          </a:p>
          <a:p>
            <a:pPr marL="539759" indent="-269880" lvl="1">
              <a:lnSpc>
                <a:spcPts val="2575"/>
              </a:lnSpc>
              <a:buFont typeface="Arial"/>
              <a:buChar char="•"/>
            </a:pPr>
            <a:r>
              <a:rPr lang="en-US" sz="2500">
                <a:solidFill>
                  <a:srgbClr val="FFFFFF"/>
                </a:solidFill>
                <a:latin typeface="Barlow Condensed Bold"/>
              </a:rPr>
              <a:t> L’accueil petit déjeuner​</a:t>
            </a:r>
          </a:p>
          <a:p>
            <a:pPr>
              <a:lnSpc>
                <a:spcPts val="2575"/>
              </a:lnSpc>
            </a:pPr>
          </a:p>
          <a:p>
            <a:pPr marL="539759" indent="-269880" lvl="1">
              <a:lnSpc>
                <a:spcPts val="2575"/>
              </a:lnSpc>
              <a:buFont typeface="Arial"/>
              <a:buChar char="•"/>
            </a:pPr>
            <a:r>
              <a:rPr lang="en-US" sz="2500">
                <a:solidFill>
                  <a:srgbClr val="FFFFFF"/>
                </a:solidFill>
                <a:latin typeface="Barlow Condensed Bold"/>
              </a:rPr>
              <a:t> Le lunch​</a:t>
            </a:r>
          </a:p>
          <a:p>
            <a:pPr>
              <a:lnSpc>
                <a:spcPts val="2575"/>
              </a:lnSpc>
            </a:pPr>
          </a:p>
          <a:p>
            <a:pPr marL="539759" indent="-269880" lvl="1">
              <a:lnSpc>
                <a:spcPts val="2575"/>
              </a:lnSpc>
              <a:buFont typeface="Arial"/>
              <a:buChar char="•"/>
            </a:pPr>
            <a:r>
              <a:rPr lang="en-US" sz="2500">
                <a:solidFill>
                  <a:srgbClr val="FFFFFF"/>
                </a:solidFill>
                <a:latin typeface="Barlow Condensed Bold"/>
              </a:rPr>
              <a:t> Less animations pendant la journée et les pauses​</a:t>
            </a:r>
          </a:p>
          <a:p>
            <a:pPr>
              <a:lnSpc>
                <a:spcPts val="2575"/>
              </a:lnSpc>
            </a:pPr>
          </a:p>
          <a:p>
            <a:pPr marL="539759" indent="-269880" lvl="1">
              <a:lnSpc>
                <a:spcPts val="2575"/>
              </a:lnSpc>
              <a:buFont typeface="Arial"/>
              <a:buChar char="•"/>
            </a:pPr>
            <a:r>
              <a:rPr lang="en-US" sz="2500">
                <a:solidFill>
                  <a:srgbClr val="FFFFFF"/>
                </a:solidFill>
                <a:latin typeface="Barlow Condensed Bold"/>
              </a:rPr>
              <a:t> Un accès direct aux intervenants pendant et entre les activités​</a:t>
            </a:r>
          </a:p>
          <a:p>
            <a:pPr>
              <a:lnSpc>
                <a:spcPts val="2575"/>
              </a:lnSpc>
            </a:pPr>
          </a:p>
          <a:p>
            <a:pPr marL="539759" indent="-269880" lvl="1">
              <a:lnSpc>
                <a:spcPts val="2575"/>
              </a:lnSpc>
              <a:buFont typeface="Arial"/>
              <a:buChar char="•"/>
            </a:pPr>
            <a:r>
              <a:rPr lang="en-US" sz="2500">
                <a:solidFill>
                  <a:srgbClr val="FFFFFF"/>
                </a:solidFill>
                <a:latin typeface="Barlow Condensed Bold"/>
              </a:rPr>
              <a:t> Le networking et le catering de fin de journée​</a:t>
            </a:r>
          </a:p>
          <a:p>
            <a:pPr>
              <a:lnSpc>
                <a:spcPts val="2575"/>
              </a:lnSpc>
            </a:pPr>
          </a:p>
          <a:p>
            <a:pPr marL="539759" indent="-269880" lvl="1">
              <a:lnSpc>
                <a:spcPts val="2575"/>
              </a:lnSpc>
              <a:buFont typeface="Arial"/>
              <a:buChar char="•"/>
            </a:pPr>
            <a:r>
              <a:rPr lang="en-US" sz="2500">
                <a:solidFill>
                  <a:srgbClr val="FFFFFF"/>
                </a:solidFill>
                <a:latin typeface="Barlow Condensed Bold"/>
              </a:rPr>
              <a:t> L’accès à une librairie spécialisée​</a:t>
            </a:r>
          </a:p>
          <a:p>
            <a:pPr>
              <a:lnSpc>
                <a:spcPts val="2575"/>
              </a:lnSpc>
            </a:pPr>
          </a:p>
          <a:p>
            <a:pPr marL="539759" indent="-269880" lvl="1">
              <a:lnSpc>
                <a:spcPts val="2575"/>
              </a:lnSpc>
              <a:buFont typeface="Arial"/>
              <a:buChar char="•"/>
            </a:pPr>
            <a:r>
              <a:rPr lang="en-US" sz="2500">
                <a:solidFill>
                  <a:srgbClr val="FFFFFF"/>
                </a:solidFill>
                <a:latin typeface="Barlow Condensed Bold"/>
              </a:rPr>
              <a:t>Le parking</a:t>
            </a:r>
          </a:p>
          <a:p>
            <a:pPr>
              <a:lnSpc>
                <a:spcPts val="2575"/>
              </a:lnSpc>
              <a:spcBef>
                <a:spcPct val="0"/>
              </a:spcBef>
            </a:pPr>
          </a:p>
          <a:p>
            <a:pPr>
              <a:lnSpc>
                <a:spcPts val="2575"/>
              </a:lnSpc>
              <a:spcBef>
                <a:spcPct val="0"/>
              </a:spcBef>
            </a:pPr>
          </a:p>
        </p:txBody>
      </p:sp>
      <p:sp>
        <p:nvSpPr>
          <p:cNvPr name="TextBox 6" id="6"/>
          <p:cNvSpPr txBox="true"/>
          <p:nvPr/>
        </p:nvSpPr>
        <p:spPr>
          <a:xfrm rot="0">
            <a:off x="332625" y="782637"/>
            <a:ext cx="10291019" cy="1752218"/>
          </a:xfrm>
          <a:prstGeom prst="rect">
            <a:avLst/>
          </a:prstGeom>
        </p:spPr>
        <p:txBody>
          <a:bodyPr anchor="t" rtlCol="false" tIns="0" lIns="0" bIns="0" rIns="0">
            <a:spAutoFit/>
          </a:bodyPr>
          <a:lstStyle/>
          <a:p>
            <a:pPr>
              <a:lnSpc>
                <a:spcPts val="6797"/>
              </a:lnSpc>
            </a:pPr>
            <a:r>
              <a:rPr lang="en-US" sz="6599">
                <a:solidFill>
                  <a:srgbClr val="FFFFFF"/>
                </a:solidFill>
                <a:latin typeface="Barlow Condensed Bold"/>
              </a:rPr>
              <a:t>LE TARIF du ticket </a:t>
            </a:r>
          </a:p>
          <a:p>
            <a:pPr>
              <a:lnSpc>
                <a:spcPts val="6797"/>
              </a:lnSpc>
            </a:pPr>
            <a:r>
              <a:rPr lang="en-US" sz="6599">
                <a:solidFill>
                  <a:srgbClr val="FFFFFF"/>
                </a:solidFill>
                <a:latin typeface="Barlow Condensed Bold"/>
              </a:rPr>
              <a:t>comprend</a:t>
            </a:r>
          </a:p>
        </p:txBody>
      </p:sp>
      <p:sp>
        <p:nvSpPr>
          <p:cNvPr name="TextBox 7" id="7"/>
          <p:cNvSpPr txBox="true"/>
          <p:nvPr/>
        </p:nvSpPr>
        <p:spPr>
          <a:xfrm rot="0">
            <a:off x="10040093" y="354012"/>
            <a:ext cx="7219207" cy="1752218"/>
          </a:xfrm>
          <a:prstGeom prst="rect">
            <a:avLst/>
          </a:prstGeom>
        </p:spPr>
        <p:txBody>
          <a:bodyPr anchor="t" rtlCol="false" tIns="0" lIns="0" bIns="0" rIns="0">
            <a:spAutoFit/>
          </a:bodyPr>
          <a:lstStyle/>
          <a:p>
            <a:pPr>
              <a:lnSpc>
                <a:spcPts val="6797"/>
              </a:lnSpc>
            </a:pPr>
            <a:r>
              <a:rPr lang="en-US" sz="6599">
                <a:solidFill>
                  <a:srgbClr val="FFFFFF"/>
                </a:solidFill>
                <a:latin typeface="Barlow Condensed Bold"/>
              </a:rPr>
              <a:t>Niveau de partenaire et de sponsoring</a:t>
            </a:r>
          </a:p>
        </p:txBody>
      </p:sp>
      <p:sp>
        <p:nvSpPr>
          <p:cNvPr name="TextBox 8" id="8"/>
          <p:cNvSpPr txBox="true"/>
          <p:nvPr/>
        </p:nvSpPr>
        <p:spPr>
          <a:xfrm rot="0">
            <a:off x="9781972" y="2288922"/>
            <a:ext cx="8506028" cy="6716141"/>
          </a:xfrm>
          <a:prstGeom prst="rect">
            <a:avLst/>
          </a:prstGeom>
        </p:spPr>
        <p:txBody>
          <a:bodyPr anchor="t" rtlCol="false" tIns="0" lIns="0" bIns="0" rIns="0">
            <a:spAutoFit/>
          </a:bodyPr>
          <a:lstStyle/>
          <a:p>
            <a:pPr marL="1209032" indent="-604516" lvl="1">
              <a:lnSpc>
                <a:spcPts val="5767"/>
              </a:lnSpc>
              <a:buFont typeface="Arial"/>
              <a:buChar char="•"/>
            </a:pPr>
            <a:r>
              <a:rPr lang="en-US" sz="5599">
                <a:solidFill>
                  <a:srgbClr val="FFFFFF"/>
                </a:solidFill>
                <a:latin typeface="Barlow Condensed Bold"/>
              </a:rPr>
              <a:t>Sponsoring</a:t>
            </a:r>
          </a:p>
          <a:p>
            <a:pPr>
              <a:lnSpc>
                <a:spcPts val="4326"/>
              </a:lnSpc>
            </a:pPr>
            <a:r>
              <a:rPr lang="en-US" sz="4200">
                <a:solidFill>
                  <a:srgbClr val="FFFFFF"/>
                </a:solidFill>
                <a:latin typeface="Barlow Condensed Bold"/>
              </a:rPr>
              <a:t>Support Financier et places, discutons-en ?</a:t>
            </a:r>
          </a:p>
          <a:p>
            <a:pPr>
              <a:lnSpc>
                <a:spcPts val="4326"/>
              </a:lnSpc>
            </a:pPr>
          </a:p>
          <a:p>
            <a:pPr marL="1209032" indent="-604516" lvl="1">
              <a:lnSpc>
                <a:spcPts val="5767"/>
              </a:lnSpc>
              <a:buFont typeface="Arial"/>
              <a:buChar char="•"/>
            </a:pPr>
            <a:r>
              <a:rPr lang="en-US" sz="5599">
                <a:solidFill>
                  <a:srgbClr val="E0A91E"/>
                </a:solidFill>
                <a:latin typeface="Barlow Condensed Bold"/>
              </a:rPr>
              <a:t>Partenaire OR</a:t>
            </a:r>
          </a:p>
          <a:p>
            <a:pPr>
              <a:lnSpc>
                <a:spcPts val="4326"/>
              </a:lnSpc>
            </a:pPr>
            <a:r>
              <a:rPr lang="en-US" sz="4200">
                <a:solidFill>
                  <a:srgbClr val="FFFFFF"/>
                </a:solidFill>
                <a:latin typeface="Barlow Condensed Bold"/>
              </a:rPr>
              <a:t>&gt; 10 Places (15%) + Poste linkedin + logo</a:t>
            </a:r>
          </a:p>
          <a:p>
            <a:pPr>
              <a:lnSpc>
                <a:spcPts val="4326"/>
              </a:lnSpc>
            </a:pPr>
          </a:p>
          <a:p>
            <a:pPr marL="1209032" indent="-604516" lvl="1">
              <a:lnSpc>
                <a:spcPts val="5767"/>
              </a:lnSpc>
              <a:buFont typeface="Arial"/>
              <a:buChar char="•"/>
            </a:pPr>
            <a:r>
              <a:rPr lang="en-US" sz="5599">
                <a:solidFill>
                  <a:srgbClr val="808080"/>
                </a:solidFill>
                <a:latin typeface="Barlow Condensed Bold"/>
              </a:rPr>
              <a:t>Partenaire Argent</a:t>
            </a:r>
          </a:p>
          <a:p>
            <a:pPr>
              <a:lnSpc>
                <a:spcPts val="4326"/>
              </a:lnSpc>
            </a:pPr>
            <a:r>
              <a:rPr lang="en-US" sz="4200">
                <a:solidFill>
                  <a:srgbClr val="FFFFFF"/>
                </a:solidFill>
                <a:latin typeface="Barlow Condensed Bold"/>
              </a:rPr>
              <a:t>10 Places (10%) + Poste linkedin + logo</a:t>
            </a:r>
          </a:p>
          <a:p>
            <a:pPr>
              <a:lnSpc>
                <a:spcPts val="4326"/>
              </a:lnSpc>
            </a:pPr>
          </a:p>
          <a:p>
            <a:pPr marL="1209032" indent="-604516" lvl="1">
              <a:lnSpc>
                <a:spcPts val="5767"/>
              </a:lnSpc>
              <a:buFont typeface="Arial"/>
              <a:buChar char="•"/>
            </a:pPr>
            <a:r>
              <a:rPr lang="en-US" sz="5599">
                <a:solidFill>
                  <a:srgbClr val="AC663E"/>
                </a:solidFill>
                <a:latin typeface="Barlow Condensed Bold"/>
              </a:rPr>
              <a:t>Partenaire Bronze</a:t>
            </a:r>
          </a:p>
          <a:p>
            <a:pPr>
              <a:lnSpc>
                <a:spcPts val="4326"/>
              </a:lnSpc>
            </a:pPr>
            <a:r>
              <a:rPr lang="en-US" sz="4200">
                <a:solidFill>
                  <a:srgbClr val="FFFFFF"/>
                </a:solidFill>
                <a:latin typeface="Barlow Condensed Bold"/>
              </a:rPr>
              <a:t>5 places + Poste linkedin + logo</a:t>
            </a:r>
          </a:p>
        </p:txBody>
      </p:sp>
      <p:sp>
        <p:nvSpPr>
          <p:cNvPr name="TextBox 9" id="9"/>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F0F1F0"/>
                </a:solidFill>
                <a:latin typeface="Barlow"/>
              </a:rPr>
              <a:t>27/27</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912480">
            <a:off x="13443551" y="-959197"/>
            <a:ext cx="5678724" cy="3151692"/>
          </a:xfrm>
          <a:custGeom>
            <a:avLst/>
            <a:gdLst/>
            <a:ahLst/>
            <a:cxnLst/>
            <a:rect r="r" b="b" t="t" l="l"/>
            <a:pathLst>
              <a:path h="3151692" w="5678724">
                <a:moveTo>
                  <a:pt x="0" y="0"/>
                </a:moveTo>
                <a:lnTo>
                  <a:pt x="5678724" y="0"/>
                </a:lnTo>
                <a:lnTo>
                  <a:pt x="5678724" y="3151692"/>
                </a:lnTo>
                <a:lnTo>
                  <a:pt x="0" y="31516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667856" y="9391133"/>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Freeform 5" id="5"/>
          <p:cNvSpPr/>
          <p:nvPr/>
        </p:nvSpPr>
        <p:spPr>
          <a:xfrm flipH="false" flipV="false" rot="-473666">
            <a:off x="9832037" y="9626479"/>
            <a:ext cx="5471678" cy="1600466"/>
          </a:xfrm>
          <a:custGeom>
            <a:avLst/>
            <a:gdLst/>
            <a:ahLst/>
            <a:cxnLst/>
            <a:rect r="r" b="b" t="t" l="l"/>
            <a:pathLst>
              <a:path h="1600466" w="5471678">
                <a:moveTo>
                  <a:pt x="0" y="0"/>
                </a:moveTo>
                <a:lnTo>
                  <a:pt x="5471678" y="0"/>
                </a:lnTo>
                <a:lnTo>
                  <a:pt x="5471678" y="1600466"/>
                </a:lnTo>
                <a:lnTo>
                  <a:pt x="0" y="16004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0239381" y="3856773"/>
            <a:ext cx="7202069" cy="5173486"/>
          </a:xfrm>
          <a:custGeom>
            <a:avLst/>
            <a:gdLst/>
            <a:ahLst/>
            <a:cxnLst/>
            <a:rect r="r" b="b" t="t" l="l"/>
            <a:pathLst>
              <a:path h="5173486" w="7202069">
                <a:moveTo>
                  <a:pt x="0" y="0"/>
                </a:moveTo>
                <a:lnTo>
                  <a:pt x="7202069" y="0"/>
                </a:lnTo>
                <a:lnTo>
                  <a:pt x="7202069" y="5173487"/>
                </a:lnTo>
                <a:lnTo>
                  <a:pt x="0" y="5173487"/>
                </a:lnTo>
                <a:lnTo>
                  <a:pt x="0" y="0"/>
                </a:lnTo>
                <a:close/>
              </a:path>
            </a:pathLst>
          </a:custGeom>
          <a:blipFill>
            <a:blip r:embed="rId8"/>
            <a:stretch>
              <a:fillRect l="0" t="0" r="0" b="0"/>
            </a:stretch>
          </a:blipFill>
        </p:spPr>
      </p:sp>
      <p:sp>
        <p:nvSpPr>
          <p:cNvPr name="TextBox 7" id="7"/>
          <p:cNvSpPr txBox="true"/>
          <p:nvPr/>
        </p:nvSpPr>
        <p:spPr>
          <a:xfrm rot="0">
            <a:off x="1043544" y="1190625"/>
            <a:ext cx="8704511" cy="22703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a:rPr>
              <a:t>LA </a:t>
            </a:r>
            <a:r>
              <a:rPr lang="en-US" sz="8757" spc="1261">
                <a:solidFill>
                  <a:srgbClr val="002A5E"/>
                </a:solidFill>
                <a:latin typeface="Barlow Condensed Bold"/>
              </a:rPr>
              <a:t>FABRIQUE </a:t>
            </a:r>
          </a:p>
          <a:p>
            <a:pPr>
              <a:lnSpc>
                <a:spcPts val="8757"/>
              </a:lnSpc>
            </a:pPr>
            <a:r>
              <a:rPr lang="en-US" sz="8757" spc="1261">
                <a:solidFill>
                  <a:srgbClr val="002A5E"/>
                </a:solidFill>
                <a:latin typeface="Barlow Condensed"/>
              </a:rPr>
              <a:t>DU</a:t>
            </a:r>
            <a:r>
              <a:rPr lang="en-US" sz="8757" spc="1261">
                <a:solidFill>
                  <a:srgbClr val="002A5E"/>
                </a:solidFill>
                <a:latin typeface="Barlow Condensed Bold"/>
              </a:rPr>
              <a:t> </a:t>
            </a:r>
            <a:r>
              <a:rPr lang="en-US" sz="8757" spc="1261">
                <a:solidFill>
                  <a:srgbClr val="FF6600"/>
                </a:solidFill>
                <a:latin typeface="Barlow Condensed Bold"/>
              </a:rPr>
              <a:t>CHANGEMENT</a:t>
            </a:r>
          </a:p>
        </p:txBody>
      </p:sp>
      <p:sp>
        <p:nvSpPr>
          <p:cNvPr name="TextBox 8" id="8"/>
          <p:cNvSpPr txBox="true"/>
          <p:nvPr/>
        </p:nvSpPr>
        <p:spPr>
          <a:xfrm rot="0">
            <a:off x="1043544" y="3556203"/>
            <a:ext cx="2763038" cy="696391"/>
          </a:xfrm>
          <a:prstGeom prst="rect">
            <a:avLst/>
          </a:prstGeom>
        </p:spPr>
        <p:txBody>
          <a:bodyPr anchor="t" rtlCol="false" tIns="0" lIns="0" bIns="0" rIns="0">
            <a:spAutoFit/>
          </a:bodyPr>
          <a:lstStyle/>
          <a:p>
            <a:pPr>
              <a:lnSpc>
                <a:spcPts val="5208"/>
              </a:lnSpc>
            </a:pPr>
            <a:r>
              <a:rPr lang="en-US" sz="5208" spc="750">
                <a:solidFill>
                  <a:srgbClr val="002A5E"/>
                </a:solidFill>
                <a:latin typeface="Barlow Condensed Thin"/>
              </a:rPr>
              <a:t>KÉSAKO ?</a:t>
            </a:r>
          </a:p>
        </p:txBody>
      </p:sp>
      <p:sp>
        <p:nvSpPr>
          <p:cNvPr name="TextBox 9" id="9"/>
          <p:cNvSpPr txBox="true"/>
          <p:nvPr/>
        </p:nvSpPr>
        <p:spPr>
          <a:xfrm rot="0">
            <a:off x="1043544" y="4934587"/>
            <a:ext cx="8704511" cy="3503135"/>
          </a:xfrm>
          <a:prstGeom prst="rect">
            <a:avLst/>
          </a:prstGeom>
        </p:spPr>
        <p:txBody>
          <a:bodyPr anchor="t" rtlCol="false" tIns="0" lIns="0" bIns="0" rIns="0">
            <a:spAutoFit/>
          </a:bodyPr>
          <a:lstStyle/>
          <a:p>
            <a:pPr>
              <a:lnSpc>
                <a:spcPts val="3465"/>
              </a:lnSpc>
            </a:pPr>
            <a:r>
              <a:rPr lang="en-US" sz="2937">
                <a:solidFill>
                  <a:srgbClr val="002A5E"/>
                </a:solidFill>
                <a:latin typeface="Montserrat"/>
              </a:rPr>
              <a:t>L'événement francophone de référence </a:t>
            </a:r>
          </a:p>
          <a:p>
            <a:pPr>
              <a:lnSpc>
                <a:spcPts val="3465"/>
              </a:lnSpc>
            </a:pPr>
            <a:r>
              <a:rPr lang="en-US" sz="2937">
                <a:solidFill>
                  <a:srgbClr val="002A5E"/>
                </a:solidFill>
                <a:latin typeface="Montserrat"/>
              </a:rPr>
              <a:t>sur l'</a:t>
            </a:r>
            <a:r>
              <a:rPr lang="en-US" sz="2937">
                <a:solidFill>
                  <a:srgbClr val="002A5E"/>
                </a:solidFill>
                <a:latin typeface="Montserrat Bold"/>
              </a:rPr>
              <a:t>Innovation Managériale</a:t>
            </a:r>
            <a:r>
              <a:rPr lang="en-US" sz="2937">
                <a:solidFill>
                  <a:srgbClr val="002A5E"/>
                </a:solidFill>
                <a:latin typeface="Montserrat"/>
              </a:rPr>
              <a:t> </a:t>
            </a:r>
          </a:p>
          <a:p>
            <a:pPr>
              <a:lnSpc>
                <a:spcPts val="3465"/>
              </a:lnSpc>
            </a:pPr>
            <a:r>
              <a:rPr lang="en-US" sz="2937">
                <a:solidFill>
                  <a:srgbClr val="002A5E"/>
                </a:solidFill>
                <a:latin typeface="Montserrat"/>
              </a:rPr>
              <a:t>et les </a:t>
            </a:r>
            <a:r>
              <a:rPr lang="en-US" sz="2937">
                <a:solidFill>
                  <a:srgbClr val="002A5E"/>
                </a:solidFill>
                <a:latin typeface="Montserrat Bold"/>
              </a:rPr>
              <a:t>Transformations </a:t>
            </a:r>
          </a:p>
          <a:p>
            <a:pPr>
              <a:lnSpc>
                <a:spcPts val="3465"/>
              </a:lnSpc>
            </a:pPr>
            <a:r>
              <a:rPr lang="en-US" sz="2937">
                <a:solidFill>
                  <a:srgbClr val="EF5241"/>
                </a:solidFill>
                <a:latin typeface="Montserrat Bold"/>
              </a:rPr>
              <a:t>Depuis 2019 en Wallonie.</a:t>
            </a:r>
          </a:p>
          <a:p>
            <a:pPr>
              <a:lnSpc>
                <a:spcPts val="3465"/>
              </a:lnSpc>
            </a:pPr>
          </a:p>
          <a:p>
            <a:pPr>
              <a:lnSpc>
                <a:spcPts val="3465"/>
              </a:lnSpc>
            </a:pPr>
            <a:r>
              <a:rPr lang="en-US" sz="2937">
                <a:solidFill>
                  <a:srgbClr val="002A5E"/>
                </a:solidFill>
                <a:latin typeface="Montserrat"/>
              </a:rPr>
              <a:t>Venez faire un pas de côté lors du </a:t>
            </a:r>
          </a:p>
          <a:p>
            <a:pPr>
              <a:lnSpc>
                <a:spcPts val="3465"/>
              </a:lnSpc>
            </a:pPr>
            <a:r>
              <a:rPr lang="en-US" sz="2937">
                <a:solidFill>
                  <a:srgbClr val="002A5E"/>
                </a:solidFill>
                <a:latin typeface="Montserrat Bold"/>
              </a:rPr>
              <a:t>"Festival des Transformations positives”</a:t>
            </a:r>
          </a:p>
          <a:p>
            <a:pPr>
              <a:lnSpc>
                <a:spcPts val="3465"/>
              </a:lnSpc>
            </a:pPr>
          </a:p>
        </p:txBody>
      </p:sp>
      <p:sp>
        <p:nvSpPr>
          <p:cNvPr name="TextBox 10" id="10"/>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3/27</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936784" y="-423058"/>
            <a:ext cx="14462938" cy="11046069"/>
          </a:xfrm>
          <a:custGeom>
            <a:avLst/>
            <a:gdLst/>
            <a:ahLst/>
            <a:cxnLst/>
            <a:rect r="r" b="b" t="t" l="l"/>
            <a:pathLst>
              <a:path h="11046069" w="14462938">
                <a:moveTo>
                  <a:pt x="0" y="0"/>
                </a:moveTo>
                <a:lnTo>
                  <a:pt x="14462938" y="0"/>
                </a:lnTo>
                <a:lnTo>
                  <a:pt x="14462938" y="11046068"/>
                </a:lnTo>
                <a:lnTo>
                  <a:pt x="0" y="11046068"/>
                </a:lnTo>
                <a:lnTo>
                  <a:pt x="0" y="0"/>
                </a:lnTo>
                <a:close/>
              </a:path>
            </a:pathLst>
          </a:custGeom>
          <a:blipFill>
            <a:blip r:embed="rId2"/>
            <a:stretch>
              <a:fillRect l="0" t="0" r="0" b="0"/>
            </a:stretch>
          </a:blipFill>
        </p:spPr>
      </p:sp>
      <p:sp>
        <p:nvSpPr>
          <p:cNvPr name="Freeform 3" id="3"/>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043544" y="1190625"/>
            <a:ext cx="6314429" cy="1172692"/>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a:rPr>
              <a:t>LES </a:t>
            </a:r>
            <a:r>
              <a:rPr lang="en-US" sz="8757" spc="1261">
                <a:solidFill>
                  <a:srgbClr val="002A5E"/>
                </a:solidFill>
                <a:latin typeface="Barlow Condensed Bold"/>
              </a:rPr>
              <a:t>ENJEUX</a:t>
            </a:r>
          </a:p>
        </p:txBody>
      </p:sp>
      <p:sp>
        <p:nvSpPr>
          <p:cNvPr name="TextBox 5" id="5"/>
          <p:cNvSpPr txBox="true"/>
          <p:nvPr/>
        </p:nvSpPr>
        <p:spPr>
          <a:xfrm rot="0">
            <a:off x="1043544" y="2427544"/>
            <a:ext cx="8989368" cy="1056858"/>
          </a:xfrm>
          <a:prstGeom prst="rect">
            <a:avLst/>
          </a:prstGeom>
        </p:spPr>
        <p:txBody>
          <a:bodyPr anchor="t" rtlCol="false" tIns="0" lIns="0" bIns="0" rIns="0">
            <a:spAutoFit/>
          </a:bodyPr>
          <a:lstStyle/>
          <a:p>
            <a:pPr>
              <a:lnSpc>
                <a:spcPts val="4108"/>
              </a:lnSpc>
            </a:pPr>
            <a:r>
              <a:rPr lang="en-US" sz="4108" spc="591">
                <a:solidFill>
                  <a:srgbClr val="002A5E"/>
                </a:solidFill>
                <a:latin typeface="Barlow Condensed Thin"/>
              </a:rPr>
              <a:t>La Fabrique répond à des enjeux </a:t>
            </a:r>
          </a:p>
          <a:p>
            <a:pPr>
              <a:lnSpc>
                <a:spcPts val="4108"/>
              </a:lnSpc>
            </a:pPr>
            <a:r>
              <a:rPr lang="en-US" sz="4108" spc="591">
                <a:solidFill>
                  <a:srgbClr val="002A5E"/>
                </a:solidFill>
                <a:latin typeface="Barlow Condensed Thin"/>
              </a:rPr>
              <a:t>économiques et sociaux stratégiques</a:t>
            </a:r>
          </a:p>
        </p:txBody>
      </p:sp>
      <p:sp>
        <p:nvSpPr>
          <p:cNvPr name="TextBox 6" id="6"/>
          <p:cNvSpPr txBox="true"/>
          <p:nvPr/>
        </p:nvSpPr>
        <p:spPr>
          <a:xfrm rot="0">
            <a:off x="1615044" y="5128338"/>
            <a:ext cx="12051620" cy="3350211"/>
          </a:xfrm>
          <a:prstGeom prst="rect">
            <a:avLst/>
          </a:prstGeom>
        </p:spPr>
        <p:txBody>
          <a:bodyPr anchor="t" rtlCol="false" tIns="0" lIns="0" bIns="0" rIns="0">
            <a:spAutoFit/>
          </a:bodyPr>
          <a:lstStyle/>
          <a:p>
            <a:pPr>
              <a:lnSpc>
                <a:spcPts val="2466"/>
              </a:lnSpc>
            </a:pPr>
            <a:r>
              <a:rPr lang="en-US" sz="2038">
                <a:solidFill>
                  <a:srgbClr val="002A5E"/>
                </a:solidFill>
                <a:latin typeface="Montserrat Bold"/>
              </a:rPr>
              <a:t>Comment prévenir le stress et favoriser la Qualité de Vie au Travail ?</a:t>
            </a:r>
          </a:p>
          <a:p>
            <a:pPr>
              <a:lnSpc>
                <a:spcPts val="2466"/>
              </a:lnSpc>
            </a:pPr>
          </a:p>
          <a:p>
            <a:pPr>
              <a:lnSpc>
                <a:spcPts val="2466"/>
              </a:lnSpc>
            </a:pPr>
            <a:r>
              <a:rPr lang="en-US" sz="2038">
                <a:solidFill>
                  <a:srgbClr val="002A5E"/>
                </a:solidFill>
                <a:latin typeface="Montserrat Bold"/>
              </a:rPr>
              <a:t>Comment transformer positivement nos organisations ? </a:t>
            </a:r>
          </a:p>
          <a:p>
            <a:pPr>
              <a:lnSpc>
                <a:spcPts val="2466"/>
              </a:lnSpc>
            </a:pPr>
          </a:p>
          <a:p>
            <a:pPr>
              <a:lnSpc>
                <a:spcPts val="2466"/>
              </a:lnSpc>
            </a:pPr>
            <a:r>
              <a:rPr lang="en-US" sz="2038">
                <a:solidFill>
                  <a:srgbClr val="002A5E"/>
                </a:solidFill>
                <a:latin typeface="Montserrat Bold"/>
              </a:rPr>
              <a:t>Comment manager à l’ère des incertitudes ?</a:t>
            </a:r>
          </a:p>
          <a:p>
            <a:pPr>
              <a:lnSpc>
                <a:spcPts val="2466"/>
              </a:lnSpc>
            </a:pPr>
          </a:p>
          <a:p>
            <a:pPr>
              <a:lnSpc>
                <a:spcPts val="2466"/>
              </a:lnSpc>
            </a:pPr>
            <a:r>
              <a:rPr lang="en-US" sz="2038">
                <a:solidFill>
                  <a:srgbClr val="002A5E"/>
                </a:solidFill>
                <a:latin typeface="Montserrat Bold"/>
              </a:rPr>
              <a:t>Quel rôle pour le Manager de demain ?</a:t>
            </a:r>
          </a:p>
          <a:p>
            <a:pPr>
              <a:lnSpc>
                <a:spcPts val="2466"/>
              </a:lnSpc>
            </a:pPr>
          </a:p>
          <a:p>
            <a:pPr>
              <a:lnSpc>
                <a:spcPts val="2466"/>
              </a:lnSpc>
            </a:pPr>
            <a:r>
              <a:rPr lang="en-US" sz="2038">
                <a:solidFill>
                  <a:srgbClr val="002A5E"/>
                </a:solidFill>
                <a:latin typeface="Montserrat Bold"/>
              </a:rPr>
              <a:t>Comment recruter et fidéliser ?</a:t>
            </a:r>
          </a:p>
          <a:p>
            <a:pPr>
              <a:lnSpc>
                <a:spcPts val="2466"/>
              </a:lnSpc>
            </a:pPr>
          </a:p>
          <a:p>
            <a:pPr>
              <a:lnSpc>
                <a:spcPts val="2466"/>
              </a:lnSpc>
            </a:pPr>
            <a:r>
              <a:rPr lang="en-US" sz="2038">
                <a:solidFill>
                  <a:srgbClr val="002A5E"/>
                </a:solidFill>
                <a:latin typeface="Montserrat Bold"/>
              </a:rPr>
              <a:t>Comment faire respirer nos organisations pour plus d’agilité et d’adaptabilité ?</a:t>
            </a:r>
          </a:p>
        </p:txBody>
      </p:sp>
      <p:sp>
        <p:nvSpPr>
          <p:cNvPr name="TextBox 7" id="7"/>
          <p:cNvSpPr txBox="true"/>
          <p:nvPr/>
        </p:nvSpPr>
        <p:spPr>
          <a:xfrm rot="0">
            <a:off x="1018422" y="4014010"/>
            <a:ext cx="10667384" cy="1114328"/>
          </a:xfrm>
          <a:prstGeom prst="rect">
            <a:avLst/>
          </a:prstGeom>
        </p:spPr>
        <p:txBody>
          <a:bodyPr anchor="t" rtlCol="false" tIns="0" lIns="0" bIns="0" rIns="0">
            <a:spAutoFit/>
          </a:bodyPr>
          <a:lstStyle/>
          <a:p>
            <a:pPr>
              <a:lnSpc>
                <a:spcPts val="2221"/>
              </a:lnSpc>
            </a:pPr>
            <a:r>
              <a:rPr lang="en-US" sz="2038">
                <a:solidFill>
                  <a:srgbClr val="002A5E"/>
                </a:solidFill>
                <a:latin typeface="Montserrat"/>
              </a:rPr>
              <a:t>Dans un monde du travail bousculé et incertain </a:t>
            </a:r>
            <a:r>
              <a:rPr lang="en-US" sz="2038">
                <a:solidFill>
                  <a:srgbClr val="002A5E"/>
                </a:solidFill>
                <a:latin typeface="Montserrat Italics"/>
              </a:rPr>
              <a:t>(sens, équilibre pro-perso, </a:t>
            </a:r>
          </a:p>
          <a:p>
            <a:pPr>
              <a:lnSpc>
                <a:spcPts val="2221"/>
              </a:lnSpc>
            </a:pPr>
            <a:r>
              <a:rPr lang="en-US" sz="2038">
                <a:solidFill>
                  <a:srgbClr val="002A5E"/>
                </a:solidFill>
                <a:latin typeface="Montserrat Italics"/>
              </a:rPr>
              <a:t>santé mentale…)</a:t>
            </a:r>
            <a:r>
              <a:rPr lang="en-US" sz="2038">
                <a:solidFill>
                  <a:srgbClr val="002A5E"/>
                </a:solidFill>
                <a:latin typeface="Montserrat"/>
              </a:rPr>
              <a:t>,</a:t>
            </a:r>
            <a:r>
              <a:rPr lang="en-US" sz="2038">
                <a:solidFill>
                  <a:srgbClr val="002A5E"/>
                </a:solidFill>
                <a:latin typeface="Montserrat"/>
              </a:rPr>
              <a:t> la Fabrique du Changement vous propose de passer de l’intention à l’action :</a:t>
            </a:r>
          </a:p>
          <a:p>
            <a:pPr>
              <a:lnSpc>
                <a:spcPts val="2221"/>
              </a:lnSpc>
            </a:pPr>
          </a:p>
        </p:txBody>
      </p:sp>
      <p:sp>
        <p:nvSpPr>
          <p:cNvPr name="TextBox 8" id="8"/>
          <p:cNvSpPr txBox="true"/>
          <p:nvPr/>
        </p:nvSpPr>
        <p:spPr>
          <a:xfrm rot="0">
            <a:off x="2557218" y="9427674"/>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Freeform 9" id="9"/>
          <p:cNvSpPr/>
          <p:nvPr/>
        </p:nvSpPr>
        <p:spPr>
          <a:xfrm flipH="false" flipV="false" rot="0">
            <a:off x="1018422" y="5102275"/>
            <a:ext cx="464480" cy="353849"/>
          </a:xfrm>
          <a:custGeom>
            <a:avLst/>
            <a:gdLst/>
            <a:ahLst/>
            <a:cxnLst/>
            <a:rect r="r" b="b" t="t" l="l"/>
            <a:pathLst>
              <a:path h="353849" w="464480">
                <a:moveTo>
                  <a:pt x="0" y="0"/>
                </a:moveTo>
                <a:lnTo>
                  <a:pt x="464480" y="0"/>
                </a:lnTo>
                <a:lnTo>
                  <a:pt x="464480" y="353849"/>
                </a:lnTo>
                <a:lnTo>
                  <a:pt x="0" y="3538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018422" y="5710729"/>
            <a:ext cx="464480" cy="353849"/>
          </a:xfrm>
          <a:custGeom>
            <a:avLst/>
            <a:gdLst/>
            <a:ahLst/>
            <a:cxnLst/>
            <a:rect r="r" b="b" t="t" l="l"/>
            <a:pathLst>
              <a:path h="353849" w="464480">
                <a:moveTo>
                  <a:pt x="0" y="0"/>
                </a:moveTo>
                <a:lnTo>
                  <a:pt x="464480" y="0"/>
                </a:lnTo>
                <a:lnTo>
                  <a:pt x="464480" y="353849"/>
                </a:lnTo>
                <a:lnTo>
                  <a:pt x="0" y="3538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1018422" y="6319182"/>
            <a:ext cx="464480" cy="353849"/>
          </a:xfrm>
          <a:custGeom>
            <a:avLst/>
            <a:gdLst/>
            <a:ahLst/>
            <a:cxnLst/>
            <a:rect r="r" b="b" t="t" l="l"/>
            <a:pathLst>
              <a:path h="353849" w="464480">
                <a:moveTo>
                  <a:pt x="0" y="0"/>
                </a:moveTo>
                <a:lnTo>
                  <a:pt x="464480" y="0"/>
                </a:lnTo>
                <a:lnTo>
                  <a:pt x="464480" y="353849"/>
                </a:lnTo>
                <a:lnTo>
                  <a:pt x="0" y="3538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018422" y="6927635"/>
            <a:ext cx="464480" cy="353849"/>
          </a:xfrm>
          <a:custGeom>
            <a:avLst/>
            <a:gdLst/>
            <a:ahLst/>
            <a:cxnLst/>
            <a:rect r="r" b="b" t="t" l="l"/>
            <a:pathLst>
              <a:path h="353849" w="464480">
                <a:moveTo>
                  <a:pt x="0" y="0"/>
                </a:moveTo>
                <a:lnTo>
                  <a:pt x="464480" y="0"/>
                </a:lnTo>
                <a:lnTo>
                  <a:pt x="464480" y="353849"/>
                </a:lnTo>
                <a:lnTo>
                  <a:pt x="0" y="3538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018422" y="7536088"/>
            <a:ext cx="464480" cy="353849"/>
          </a:xfrm>
          <a:custGeom>
            <a:avLst/>
            <a:gdLst/>
            <a:ahLst/>
            <a:cxnLst/>
            <a:rect r="r" b="b" t="t" l="l"/>
            <a:pathLst>
              <a:path h="353849" w="464480">
                <a:moveTo>
                  <a:pt x="0" y="0"/>
                </a:moveTo>
                <a:lnTo>
                  <a:pt x="464480" y="0"/>
                </a:lnTo>
                <a:lnTo>
                  <a:pt x="464480" y="353850"/>
                </a:lnTo>
                <a:lnTo>
                  <a:pt x="0" y="3538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018422" y="8144542"/>
            <a:ext cx="464480" cy="353849"/>
          </a:xfrm>
          <a:custGeom>
            <a:avLst/>
            <a:gdLst/>
            <a:ahLst/>
            <a:cxnLst/>
            <a:rect r="r" b="b" t="t" l="l"/>
            <a:pathLst>
              <a:path h="353849" w="464480">
                <a:moveTo>
                  <a:pt x="0" y="0"/>
                </a:moveTo>
                <a:lnTo>
                  <a:pt x="464480" y="0"/>
                </a:lnTo>
                <a:lnTo>
                  <a:pt x="464480" y="353849"/>
                </a:lnTo>
                <a:lnTo>
                  <a:pt x="0" y="3538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4/27</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557218" y="9427674"/>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Freeform 3" id="3"/>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1382031" y="0"/>
            <a:ext cx="6905969" cy="10312045"/>
          </a:xfrm>
          <a:custGeom>
            <a:avLst/>
            <a:gdLst/>
            <a:ahLst/>
            <a:cxnLst/>
            <a:rect r="r" b="b" t="t" l="l"/>
            <a:pathLst>
              <a:path h="10312045" w="6905969">
                <a:moveTo>
                  <a:pt x="0" y="0"/>
                </a:moveTo>
                <a:lnTo>
                  <a:pt x="6905969" y="0"/>
                </a:lnTo>
                <a:lnTo>
                  <a:pt x="6905969" y="10312045"/>
                </a:lnTo>
                <a:lnTo>
                  <a:pt x="0" y="10312045"/>
                </a:lnTo>
                <a:lnTo>
                  <a:pt x="0" y="0"/>
                </a:lnTo>
                <a:close/>
              </a:path>
            </a:pathLst>
          </a:custGeom>
          <a:blipFill>
            <a:blip r:embed="rId4">
              <a:alphaModFix amt="0"/>
            </a:blip>
            <a:stretch>
              <a:fillRect l="-65162" t="0" r="-58818" b="0"/>
            </a:stretch>
          </a:blipFill>
        </p:spPr>
      </p:sp>
      <p:sp>
        <p:nvSpPr>
          <p:cNvPr name="TextBox 5" id="5"/>
          <p:cNvSpPr txBox="true"/>
          <p:nvPr/>
        </p:nvSpPr>
        <p:spPr>
          <a:xfrm rot="0">
            <a:off x="1657169" y="3806430"/>
            <a:ext cx="8861063" cy="4740547"/>
          </a:xfrm>
          <a:prstGeom prst="rect">
            <a:avLst/>
          </a:prstGeom>
        </p:spPr>
        <p:txBody>
          <a:bodyPr anchor="t" rtlCol="false" tIns="0" lIns="0" bIns="0" rIns="0">
            <a:spAutoFit/>
          </a:bodyPr>
          <a:lstStyle/>
          <a:p>
            <a:pPr algn="just">
              <a:lnSpc>
                <a:spcPts val="2766"/>
              </a:lnSpc>
            </a:pPr>
            <a:r>
              <a:rPr lang="en-US" sz="2285">
                <a:solidFill>
                  <a:srgbClr val="00A9CE"/>
                </a:solidFill>
                <a:latin typeface="Montserrat Bold"/>
              </a:rPr>
              <a:t>Aider les organisations</a:t>
            </a:r>
            <a:r>
              <a:rPr lang="en-US" sz="2285">
                <a:solidFill>
                  <a:srgbClr val="002A5E"/>
                </a:solidFill>
                <a:latin typeface="Montserrat"/>
              </a:rPr>
              <a:t> à innover dans leur management </a:t>
            </a:r>
          </a:p>
          <a:p>
            <a:pPr algn="just">
              <a:lnSpc>
                <a:spcPts val="2766"/>
              </a:lnSpc>
            </a:pPr>
            <a:r>
              <a:rPr lang="en-US" sz="2285">
                <a:solidFill>
                  <a:srgbClr val="002A5E"/>
                </a:solidFill>
                <a:latin typeface="Montserrat"/>
              </a:rPr>
              <a:t>pour favoriser le bien-être des collaborateurs.trices </a:t>
            </a:r>
          </a:p>
          <a:p>
            <a:pPr algn="just">
              <a:lnSpc>
                <a:spcPts val="2766"/>
              </a:lnSpc>
            </a:pPr>
            <a:r>
              <a:rPr lang="en-US" sz="2285">
                <a:solidFill>
                  <a:srgbClr val="002A5E"/>
                </a:solidFill>
                <a:latin typeface="Montserrat"/>
              </a:rPr>
              <a:t>et l’innovation sociale</a:t>
            </a:r>
          </a:p>
          <a:p>
            <a:pPr algn="just">
              <a:lnSpc>
                <a:spcPts val="1938"/>
              </a:lnSpc>
            </a:pPr>
          </a:p>
          <a:p>
            <a:pPr algn="just">
              <a:lnSpc>
                <a:spcPts val="2766"/>
              </a:lnSpc>
            </a:pPr>
            <a:r>
              <a:rPr lang="en-US" sz="2285">
                <a:solidFill>
                  <a:srgbClr val="002A5E"/>
                </a:solidFill>
                <a:latin typeface="Montserrat"/>
              </a:rPr>
              <a:t>Aider les entreprises à s’engager et à </a:t>
            </a:r>
            <a:r>
              <a:rPr lang="en-US" sz="2285">
                <a:solidFill>
                  <a:srgbClr val="00A9CE"/>
                </a:solidFill>
                <a:latin typeface="Montserrat Bold"/>
              </a:rPr>
              <a:t>passer de l’intention </a:t>
            </a:r>
          </a:p>
          <a:p>
            <a:pPr algn="just">
              <a:lnSpc>
                <a:spcPts val="2766"/>
              </a:lnSpc>
            </a:pPr>
            <a:r>
              <a:rPr lang="en-US" sz="2285">
                <a:solidFill>
                  <a:srgbClr val="00A9CE"/>
                </a:solidFill>
                <a:latin typeface="Montserrat Bold"/>
              </a:rPr>
              <a:t>à l’action</a:t>
            </a:r>
            <a:r>
              <a:rPr lang="en-US" sz="2285">
                <a:solidFill>
                  <a:srgbClr val="002A5E"/>
                </a:solidFill>
                <a:latin typeface="Montserrat"/>
              </a:rPr>
              <a:t> </a:t>
            </a:r>
          </a:p>
          <a:p>
            <a:pPr algn="just">
              <a:lnSpc>
                <a:spcPts val="1819"/>
              </a:lnSpc>
            </a:pPr>
          </a:p>
          <a:p>
            <a:pPr algn="just">
              <a:lnSpc>
                <a:spcPts val="2766"/>
              </a:lnSpc>
            </a:pPr>
            <a:r>
              <a:rPr lang="en-US" sz="2285">
                <a:solidFill>
                  <a:srgbClr val="00A9CE"/>
                </a:solidFill>
                <a:latin typeface="Montserrat Bold"/>
              </a:rPr>
              <a:t>Accompagner les mutations</a:t>
            </a:r>
            <a:r>
              <a:rPr lang="en-US" sz="2285">
                <a:solidFill>
                  <a:srgbClr val="002A5E"/>
                </a:solidFill>
                <a:latin typeface="Montserrat"/>
              </a:rPr>
              <a:t> du monde du travail  </a:t>
            </a:r>
          </a:p>
          <a:p>
            <a:pPr algn="just">
              <a:lnSpc>
                <a:spcPts val="1938"/>
              </a:lnSpc>
            </a:pPr>
          </a:p>
          <a:p>
            <a:pPr algn="just">
              <a:lnSpc>
                <a:spcPts val="2766"/>
              </a:lnSpc>
            </a:pPr>
            <a:r>
              <a:rPr lang="en-US" sz="2285">
                <a:solidFill>
                  <a:srgbClr val="00A9CE"/>
                </a:solidFill>
                <a:latin typeface="Montserrat Bold"/>
              </a:rPr>
              <a:t>Favoriser l‘intelligence collective</a:t>
            </a:r>
            <a:r>
              <a:rPr lang="en-US" sz="2285">
                <a:solidFill>
                  <a:srgbClr val="002A5E"/>
                </a:solidFill>
                <a:latin typeface="Montserrat"/>
              </a:rPr>
              <a:t> et les solutions concrètes</a:t>
            </a:r>
          </a:p>
          <a:p>
            <a:pPr algn="just">
              <a:lnSpc>
                <a:spcPts val="2174"/>
              </a:lnSpc>
            </a:pPr>
          </a:p>
          <a:p>
            <a:pPr algn="just">
              <a:lnSpc>
                <a:spcPts val="2766"/>
              </a:lnSpc>
            </a:pPr>
            <a:r>
              <a:rPr lang="en-US" sz="2285">
                <a:solidFill>
                  <a:srgbClr val="00A9CE"/>
                </a:solidFill>
                <a:latin typeface="Montserrat Bold"/>
              </a:rPr>
              <a:t>Permettre la rencontre</a:t>
            </a:r>
            <a:r>
              <a:rPr lang="en-US" sz="2285">
                <a:solidFill>
                  <a:srgbClr val="002A5E"/>
                </a:solidFill>
                <a:latin typeface="Montserrat"/>
              </a:rPr>
              <a:t> avec d‘autres</a:t>
            </a:r>
          </a:p>
          <a:p>
            <a:pPr algn="just">
              <a:lnSpc>
                <a:spcPts val="2766"/>
              </a:lnSpc>
            </a:pPr>
            <a:r>
              <a:rPr lang="en-US" sz="2285">
                <a:solidFill>
                  <a:srgbClr val="002A5E"/>
                </a:solidFill>
                <a:latin typeface="Montserrat"/>
              </a:rPr>
              <a:t>managers/manageuses qui se posent les mêmes questions </a:t>
            </a:r>
          </a:p>
          <a:p>
            <a:pPr algn="just">
              <a:lnSpc>
                <a:spcPts val="2766"/>
              </a:lnSpc>
            </a:pPr>
          </a:p>
          <a:p>
            <a:pPr algn="just">
              <a:lnSpc>
                <a:spcPts val="2766"/>
              </a:lnSpc>
            </a:pPr>
            <a:r>
              <a:rPr lang="en-US" sz="2285">
                <a:solidFill>
                  <a:srgbClr val="002A5E"/>
                </a:solidFill>
                <a:latin typeface="Montserrat"/>
              </a:rPr>
              <a:t>Valoriser votre </a:t>
            </a:r>
            <a:r>
              <a:rPr lang="en-US" sz="2285">
                <a:solidFill>
                  <a:srgbClr val="00A9CE"/>
                </a:solidFill>
                <a:latin typeface="Montserrat Bold"/>
              </a:rPr>
              <a:t>marque employeur</a:t>
            </a:r>
          </a:p>
        </p:txBody>
      </p:sp>
      <p:sp>
        <p:nvSpPr>
          <p:cNvPr name="Freeform 6" id="6"/>
          <p:cNvSpPr/>
          <p:nvPr/>
        </p:nvSpPr>
        <p:spPr>
          <a:xfrm flipH="false" flipV="false" rot="0">
            <a:off x="10518233" y="5914207"/>
            <a:ext cx="4791798" cy="4136854"/>
          </a:xfrm>
          <a:custGeom>
            <a:avLst/>
            <a:gdLst/>
            <a:ahLst/>
            <a:cxnLst/>
            <a:rect r="r" b="b" t="t" l="l"/>
            <a:pathLst>
              <a:path h="4136854" w="4791798">
                <a:moveTo>
                  <a:pt x="0" y="0"/>
                </a:moveTo>
                <a:lnTo>
                  <a:pt x="4791798" y="0"/>
                </a:lnTo>
                <a:lnTo>
                  <a:pt x="4791798" y="4136854"/>
                </a:lnTo>
                <a:lnTo>
                  <a:pt x="0" y="4136854"/>
                </a:lnTo>
                <a:lnTo>
                  <a:pt x="0" y="0"/>
                </a:lnTo>
                <a:close/>
              </a:path>
            </a:pathLst>
          </a:custGeom>
          <a:blipFill>
            <a:blip r:embed="rId5">
              <a:alphaModFix amt="92000"/>
            </a:blip>
            <a:stretch>
              <a:fillRect l="0" t="0" r="-5540" b="0"/>
            </a:stretch>
          </a:blipFill>
        </p:spPr>
      </p:sp>
      <p:sp>
        <p:nvSpPr>
          <p:cNvPr name="Freeform 7" id="7"/>
          <p:cNvSpPr/>
          <p:nvPr/>
        </p:nvSpPr>
        <p:spPr>
          <a:xfrm flipH="false" flipV="false" rot="0">
            <a:off x="1018422" y="3856773"/>
            <a:ext cx="464480" cy="353849"/>
          </a:xfrm>
          <a:custGeom>
            <a:avLst/>
            <a:gdLst/>
            <a:ahLst/>
            <a:cxnLst/>
            <a:rect r="r" b="b" t="t" l="l"/>
            <a:pathLst>
              <a:path h="353849" w="464480">
                <a:moveTo>
                  <a:pt x="0" y="0"/>
                </a:moveTo>
                <a:lnTo>
                  <a:pt x="464480" y="0"/>
                </a:lnTo>
                <a:lnTo>
                  <a:pt x="464480" y="353849"/>
                </a:lnTo>
                <a:lnTo>
                  <a:pt x="0" y="3538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018422" y="5115229"/>
            <a:ext cx="464480" cy="353849"/>
          </a:xfrm>
          <a:custGeom>
            <a:avLst/>
            <a:gdLst/>
            <a:ahLst/>
            <a:cxnLst/>
            <a:rect r="r" b="b" t="t" l="l"/>
            <a:pathLst>
              <a:path h="353849" w="464480">
                <a:moveTo>
                  <a:pt x="0" y="0"/>
                </a:moveTo>
                <a:lnTo>
                  <a:pt x="464480" y="0"/>
                </a:lnTo>
                <a:lnTo>
                  <a:pt x="464480" y="353849"/>
                </a:lnTo>
                <a:lnTo>
                  <a:pt x="0" y="3538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018422" y="6037846"/>
            <a:ext cx="464480" cy="353849"/>
          </a:xfrm>
          <a:custGeom>
            <a:avLst/>
            <a:gdLst/>
            <a:ahLst/>
            <a:cxnLst/>
            <a:rect r="r" b="b" t="t" l="l"/>
            <a:pathLst>
              <a:path h="353849" w="464480">
                <a:moveTo>
                  <a:pt x="0" y="0"/>
                </a:moveTo>
                <a:lnTo>
                  <a:pt x="464480" y="0"/>
                </a:lnTo>
                <a:lnTo>
                  <a:pt x="464480" y="353849"/>
                </a:lnTo>
                <a:lnTo>
                  <a:pt x="0" y="3538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1018422" y="6610770"/>
            <a:ext cx="464480" cy="353849"/>
          </a:xfrm>
          <a:custGeom>
            <a:avLst/>
            <a:gdLst/>
            <a:ahLst/>
            <a:cxnLst/>
            <a:rect r="r" b="b" t="t" l="l"/>
            <a:pathLst>
              <a:path h="353849" w="464480">
                <a:moveTo>
                  <a:pt x="0" y="0"/>
                </a:moveTo>
                <a:lnTo>
                  <a:pt x="464480" y="0"/>
                </a:lnTo>
                <a:lnTo>
                  <a:pt x="464480" y="353849"/>
                </a:lnTo>
                <a:lnTo>
                  <a:pt x="0" y="3538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018422" y="7221794"/>
            <a:ext cx="464480" cy="353849"/>
          </a:xfrm>
          <a:custGeom>
            <a:avLst/>
            <a:gdLst/>
            <a:ahLst/>
            <a:cxnLst/>
            <a:rect r="r" b="b" t="t" l="l"/>
            <a:pathLst>
              <a:path h="353849" w="464480">
                <a:moveTo>
                  <a:pt x="0" y="0"/>
                </a:moveTo>
                <a:lnTo>
                  <a:pt x="464480" y="0"/>
                </a:lnTo>
                <a:lnTo>
                  <a:pt x="464480" y="353849"/>
                </a:lnTo>
                <a:lnTo>
                  <a:pt x="0" y="3538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1018422" y="8225759"/>
            <a:ext cx="464480" cy="353849"/>
          </a:xfrm>
          <a:custGeom>
            <a:avLst/>
            <a:gdLst/>
            <a:ahLst/>
            <a:cxnLst/>
            <a:rect r="r" b="b" t="t" l="l"/>
            <a:pathLst>
              <a:path h="353849" w="464480">
                <a:moveTo>
                  <a:pt x="0" y="0"/>
                </a:moveTo>
                <a:lnTo>
                  <a:pt x="464480" y="0"/>
                </a:lnTo>
                <a:lnTo>
                  <a:pt x="464480" y="353850"/>
                </a:lnTo>
                <a:lnTo>
                  <a:pt x="0" y="3538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8908546" y="9250828"/>
            <a:ext cx="5471678" cy="1600466"/>
          </a:xfrm>
          <a:custGeom>
            <a:avLst/>
            <a:gdLst/>
            <a:ahLst/>
            <a:cxnLst/>
            <a:rect r="r" b="b" t="t" l="l"/>
            <a:pathLst>
              <a:path h="1600466" w="5471678">
                <a:moveTo>
                  <a:pt x="0" y="0"/>
                </a:moveTo>
                <a:lnTo>
                  <a:pt x="5471678" y="0"/>
                </a:lnTo>
                <a:lnTo>
                  <a:pt x="5471678" y="1600465"/>
                </a:lnTo>
                <a:lnTo>
                  <a:pt x="0" y="16004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6912480">
            <a:off x="13326048" y="-2390523"/>
            <a:ext cx="5678724" cy="3151692"/>
          </a:xfrm>
          <a:custGeom>
            <a:avLst/>
            <a:gdLst/>
            <a:ahLst/>
            <a:cxnLst/>
            <a:rect r="r" b="b" t="t" l="l"/>
            <a:pathLst>
              <a:path h="3151692" w="5678724">
                <a:moveTo>
                  <a:pt x="0" y="0"/>
                </a:moveTo>
                <a:lnTo>
                  <a:pt x="5678725" y="0"/>
                </a:lnTo>
                <a:lnTo>
                  <a:pt x="5678725" y="3151692"/>
                </a:lnTo>
                <a:lnTo>
                  <a:pt x="0" y="31516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11382031" y="1706704"/>
            <a:ext cx="6905969" cy="4508066"/>
          </a:xfrm>
          <a:custGeom>
            <a:avLst/>
            <a:gdLst/>
            <a:ahLst/>
            <a:cxnLst/>
            <a:rect r="r" b="b" t="t" l="l"/>
            <a:pathLst>
              <a:path h="4508066" w="6905969">
                <a:moveTo>
                  <a:pt x="0" y="0"/>
                </a:moveTo>
                <a:lnTo>
                  <a:pt x="6905969" y="0"/>
                </a:lnTo>
                <a:lnTo>
                  <a:pt x="6905969" y="4508066"/>
                </a:lnTo>
                <a:lnTo>
                  <a:pt x="0" y="4508066"/>
                </a:lnTo>
                <a:lnTo>
                  <a:pt x="0" y="0"/>
                </a:lnTo>
                <a:close/>
              </a:path>
            </a:pathLst>
          </a:custGeom>
          <a:blipFill>
            <a:blip r:embed="rId12"/>
            <a:stretch>
              <a:fillRect l="0" t="-936" r="0" b="-936"/>
            </a:stretch>
          </a:blipFill>
        </p:spPr>
      </p:sp>
      <p:sp>
        <p:nvSpPr>
          <p:cNvPr name="TextBox 16" id="16"/>
          <p:cNvSpPr txBox="true"/>
          <p:nvPr/>
        </p:nvSpPr>
        <p:spPr>
          <a:xfrm rot="0">
            <a:off x="1028700" y="1640878"/>
            <a:ext cx="9099352" cy="11654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a:rPr>
              <a:t>NOTRE </a:t>
            </a:r>
            <a:r>
              <a:rPr lang="en-US" sz="8757" spc="1261">
                <a:solidFill>
                  <a:srgbClr val="002A5E"/>
                </a:solidFill>
                <a:latin typeface="Barlow Condensed Bold"/>
              </a:rPr>
              <a:t>PROMESSE</a:t>
            </a:r>
          </a:p>
        </p:txBody>
      </p:sp>
      <p:sp>
        <p:nvSpPr>
          <p:cNvPr name="TextBox 17" id="17"/>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5/27</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2A5E"/>
        </a:solidFill>
      </p:bgPr>
    </p:bg>
    <p:spTree>
      <p:nvGrpSpPr>
        <p:cNvPr id="1" name=""/>
        <p:cNvGrpSpPr/>
        <p:nvPr/>
      </p:nvGrpSpPr>
      <p:grpSpPr>
        <a:xfrm>
          <a:off x="0" y="0"/>
          <a:ext cx="0" cy="0"/>
          <a:chOff x="0" y="0"/>
          <a:chExt cx="0" cy="0"/>
        </a:xfrm>
      </p:grpSpPr>
      <p:sp>
        <p:nvSpPr>
          <p:cNvPr name="Freeform 2" id="2"/>
          <p:cNvSpPr/>
          <p:nvPr/>
        </p:nvSpPr>
        <p:spPr>
          <a:xfrm flipH="false" flipV="false" rot="982689">
            <a:off x="-950467" y="-3004572"/>
            <a:ext cx="20789551" cy="15686147"/>
          </a:xfrm>
          <a:custGeom>
            <a:avLst/>
            <a:gdLst/>
            <a:ahLst/>
            <a:cxnLst/>
            <a:rect r="r" b="b" t="t" l="l"/>
            <a:pathLst>
              <a:path h="15686147" w="20789551">
                <a:moveTo>
                  <a:pt x="0" y="0"/>
                </a:moveTo>
                <a:lnTo>
                  <a:pt x="20789551" y="0"/>
                </a:lnTo>
                <a:lnTo>
                  <a:pt x="20789551" y="15686147"/>
                </a:lnTo>
                <a:lnTo>
                  <a:pt x="0" y="15686147"/>
                </a:lnTo>
                <a:lnTo>
                  <a:pt x="0" y="0"/>
                </a:lnTo>
                <a:close/>
              </a:path>
            </a:pathLst>
          </a:custGeom>
          <a:blipFill>
            <a:blip r:embed="rId2">
              <a:alphaModFix amt="27000"/>
            </a:blip>
            <a:stretch>
              <a:fillRect l="0" t="-611" r="0" b="-611"/>
            </a:stretch>
          </a:blipFill>
        </p:spPr>
      </p:sp>
      <p:sp>
        <p:nvSpPr>
          <p:cNvPr name="Freeform 3" id="3"/>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8961024" y="2278468"/>
            <a:ext cx="7499839" cy="2262880"/>
            <a:chOff x="0" y="0"/>
            <a:chExt cx="1294947" cy="390716"/>
          </a:xfrm>
        </p:grpSpPr>
        <p:sp>
          <p:nvSpPr>
            <p:cNvPr name="Freeform 5" id="5"/>
            <p:cNvSpPr/>
            <p:nvPr/>
          </p:nvSpPr>
          <p:spPr>
            <a:xfrm flipH="false" flipV="false" rot="0">
              <a:off x="0" y="0"/>
              <a:ext cx="1294947" cy="390716"/>
            </a:xfrm>
            <a:custGeom>
              <a:avLst/>
              <a:gdLst/>
              <a:ahLst/>
              <a:cxnLst/>
              <a:rect r="r" b="b" t="t" l="l"/>
              <a:pathLst>
                <a:path h="390716" w="1294947">
                  <a:moveTo>
                    <a:pt x="1091747" y="0"/>
                  </a:moveTo>
                  <a:cubicBezTo>
                    <a:pt x="1203971" y="0"/>
                    <a:pt x="1294947" y="87465"/>
                    <a:pt x="1294947" y="195358"/>
                  </a:cubicBezTo>
                  <a:cubicBezTo>
                    <a:pt x="1294947" y="303251"/>
                    <a:pt x="1203971" y="390716"/>
                    <a:pt x="1091747" y="390716"/>
                  </a:cubicBezTo>
                  <a:lnTo>
                    <a:pt x="203200" y="390716"/>
                  </a:lnTo>
                  <a:cubicBezTo>
                    <a:pt x="90976" y="390716"/>
                    <a:pt x="0" y="303251"/>
                    <a:pt x="0" y="195358"/>
                  </a:cubicBezTo>
                  <a:cubicBezTo>
                    <a:pt x="0" y="87465"/>
                    <a:pt x="90976" y="0"/>
                    <a:pt x="203200" y="0"/>
                  </a:cubicBezTo>
                  <a:lnTo>
                    <a:pt x="1091747" y="0"/>
                  </a:lnTo>
                  <a:close/>
                </a:path>
              </a:pathLst>
            </a:custGeom>
            <a:solidFill>
              <a:srgbClr val="FFFFFF"/>
            </a:solidFill>
            <a:ln w="238125" cap="rnd">
              <a:solidFill>
                <a:srgbClr val="F098BF"/>
              </a:solidFill>
              <a:prstDash val="solid"/>
              <a:round/>
            </a:ln>
          </p:spPr>
        </p:sp>
        <p:sp>
          <p:nvSpPr>
            <p:cNvPr name="TextBox 6" id="6"/>
            <p:cNvSpPr txBox="true"/>
            <p:nvPr/>
          </p:nvSpPr>
          <p:spPr>
            <a:xfrm>
              <a:off x="0" y="-85725"/>
              <a:ext cx="1294947" cy="476441"/>
            </a:xfrm>
            <a:prstGeom prst="rect">
              <a:avLst/>
            </a:prstGeom>
          </p:spPr>
          <p:txBody>
            <a:bodyPr anchor="ctr" rtlCol="false" tIns="50800" lIns="50800" bIns="50800" rIns="50800"/>
            <a:lstStyle/>
            <a:p>
              <a:pPr algn="ctr">
                <a:lnSpc>
                  <a:spcPts val="2636"/>
                </a:lnSpc>
              </a:pPr>
            </a:p>
          </p:txBody>
        </p:sp>
      </p:grpSp>
      <p:grpSp>
        <p:nvGrpSpPr>
          <p:cNvPr name="Group 7" id="7"/>
          <p:cNvGrpSpPr/>
          <p:nvPr/>
        </p:nvGrpSpPr>
        <p:grpSpPr>
          <a:xfrm rot="0">
            <a:off x="617177" y="2952165"/>
            <a:ext cx="8226515" cy="2682171"/>
            <a:chOff x="0" y="0"/>
            <a:chExt cx="1420417" cy="463113"/>
          </a:xfrm>
        </p:grpSpPr>
        <p:sp>
          <p:nvSpPr>
            <p:cNvPr name="Freeform 8" id="8"/>
            <p:cNvSpPr/>
            <p:nvPr/>
          </p:nvSpPr>
          <p:spPr>
            <a:xfrm flipH="false" flipV="false" rot="0">
              <a:off x="0" y="0"/>
              <a:ext cx="1420417" cy="463113"/>
            </a:xfrm>
            <a:custGeom>
              <a:avLst/>
              <a:gdLst/>
              <a:ahLst/>
              <a:cxnLst/>
              <a:rect r="r" b="b" t="t" l="l"/>
              <a:pathLst>
                <a:path h="463113" w="1420417">
                  <a:moveTo>
                    <a:pt x="1217217" y="0"/>
                  </a:moveTo>
                  <a:cubicBezTo>
                    <a:pt x="1329441" y="0"/>
                    <a:pt x="1420417" y="103671"/>
                    <a:pt x="1420417" y="231556"/>
                  </a:cubicBezTo>
                  <a:cubicBezTo>
                    <a:pt x="1420417" y="359441"/>
                    <a:pt x="1329441" y="463113"/>
                    <a:pt x="1217217" y="463113"/>
                  </a:cubicBezTo>
                  <a:lnTo>
                    <a:pt x="203200" y="463113"/>
                  </a:lnTo>
                  <a:cubicBezTo>
                    <a:pt x="90976" y="463113"/>
                    <a:pt x="0" y="359441"/>
                    <a:pt x="0" y="231556"/>
                  </a:cubicBezTo>
                  <a:cubicBezTo>
                    <a:pt x="0" y="103671"/>
                    <a:pt x="90976" y="0"/>
                    <a:pt x="203200" y="0"/>
                  </a:cubicBezTo>
                  <a:lnTo>
                    <a:pt x="1217217" y="0"/>
                  </a:lnTo>
                  <a:close/>
                </a:path>
              </a:pathLst>
            </a:custGeom>
            <a:solidFill>
              <a:srgbClr val="FFFFFF"/>
            </a:solidFill>
            <a:ln w="238125" cap="rnd">
              <a:solidFill>
                <a:srgbClr val="F39C6F"/>
              </a:solidFill>
              <a:prstDash val="solid"/>
              <a:round/>
            </a:ln>
          </p:spPr>
        </p:sp>
        <p:sp>
          <p:nvSpPr>
            <p:cNvPr name="TextBox 9" id="9"/>
            <p:cNvSpPr txBox="true"/>
            <p:nvPr/>
          </p:nvSpPr>
          <p:spPr>
            <a:xfrm>
              <a:off x="0" y="-85725"/>
              <a:ext cx="1420417" cy="548838"/>
            </a:xfrm>
            <a:prstGeom prst="rect">
              <a:avLst/>
            </a:prstGeom>
          </p:spPr>
          <p:txBody>
            <a:bodyPr anchor="ctr" rtlCol="false" tIns="50800" lIns="50800" bIns="50800" rIns="50800"/>
            <a:lstStyle/>
            <a:p>
              <a:pPr algn="ctr">
                <a:lnSpc>
                  <a:spcPts val="2636"/>
                </a:lnSpc>
              </a:pPr>
            </a:p>
          </p:txBody>
        </p:sp>
      </p:grpSp>
      <p:grpSp>
        <p:nvGrpSpPr>
          <p:cNvPr name="Group 10" id="10"/>
          <p:cNvGrpSpPr/>
          <p:nvPr/>
        </p:nvGrpSpPr>
        <p:grpSpPr>
          <a:xfrm rot="0">
            <a:off x="617177" y="5980994"/>
            <a:ext cx="8226515" cy="2353714"/>
            <a:chOff x="0" y="0"/>
            <a:chExt cx="1420417" cy="406400"/>
          </a:xfrm>
        </p:grpSpPr>
        <p:sp>
          <p:nvSpPr>
            <p:cNvPr name="Freeform 11" id="11"/>
            <p:cNvSpPr/>
            <p:nvPr/>
          </p:nvSpPr>
          <p:spPr>
            <a:xfrm flipH="false" flipV="false" rot="0">
              <a:off x="0" y="0"/>
              <a:ext cx="1420417" cy="406400"/>
            </a:xfrm>
            <a:custGeom>
              <a:avLst/>
              <a:gdLst/>
              <a:ahLst/>
              <a:cxnLst/>
              <a:rect r="r" b="b" t="t" l="l"/>
              <a:pathLst>
                <a:path h="406400" w="1420417">
                  <a:moveTo>
                    <a:pt x="1217217" y="0"/>
                  </a:moveTo>
                  <a:cubicBezTo>
                    <a:pt x="1329441" y="0"/>
                    <a:pt x="1420417" y="90976"/>
                    <a:pt x="1420417" y="203200"/>
                  </a:cubicBezTo>
                  <a:cubicBezTo>
                    <a:pt x="1420417" y="315424"/>
                    <a:pt x="1329441" y="406400"/>
                    <a:pt x="1217217" y="406400"/>
                  </a:cubicBezTo>
                  <a:lnTo>
                    <a:pt x="203200" y="406400"/>
                  </a:lnTo>
                  <a:cubicBezTo>
                    <a:pt x="90976" y="406400"/>
                    <a:pt x="0" y="315424"/>
                    <a:pt x="0" y="203200"/>
                  </a:cubicBezTo>
                  <a:cubicBezTo>
                    <a:pt x="0" y="90976"/>
                    <a:pt x="90976" y="0"/>
                    <a:pt x="203200" y="0"/>
                  </a:cubicBezTo>
                  <a:lnTo>
                    <a:pt x="1217217" y="0"/>
                  </a:lnTo>
                  <a:close/>
                </a:path>
              </a:pathLst>
            </a:custGeom>
            <a:solidFill>
              <a:srgbClr val="FFFFFF"/>
            </a:solidFill>
            <a:ln w="238125" cap="rnd">
              <a:solidFill>
                <a:srgbClr val="54BCB7"/>
              </a:solidFill>
              <a:prstDash val="solid"/>
              <a:round/>
            </a:ln>
          </p:spPr>
        </p:sp>
        <p:sp>
          <p:nvSpPr>
            <p:cNvPr name="TextBox 12" id="12"/>
            <p:cNvSpPr txBox="true"/>
            <p:nvPr/>
          </p:nvSpPr>
          <p:spPr>
            <a:xfrm>
              <a:off x="0" y="-85725"/>
              <a:ext cx="1420417" cy="492125"/>
            </a:xfrm>
            <a:prstGeom prst="rect">
              <a:avLst/>
            </a:prstGeom>
          </p:spPr>
          <p:txBody>
            <a:bodyPr anchor="ctr" rtlCol="false" tIns="50800" lIns="50800" bIns="50800" rIns="50800"/>
            <a:lstStyle/>
            <a:p>
              <a:pPr algn="ctr">
                <a:lnSpc>
                  <a:spcPts val="2636"/>
                </a:lnSpc>
              </a:pPr>
            </a:p>
          </p:txBody>
        </p:sp>
      </p:grpSp>
      <p:grpSp>
        <p:nvGrpSpPr>
          <p:cNvPr name="Group 13" id="13"/>
          <p:cNvGrpSpPr/>
          <p:nvPr/>
        </p:nvGrpSpPr>
        <p:grpSpPr>
          <a:xfrm rot="0">
            <a:off x="8961024" y="7007526"/>
            <a:ext cx="7624671" cy="2353714"/>
            <a:chOff x="0" y="0"/>
            <a:chExt cx="1316501" cy="406400"/>
          </a:xfrm>
        </p:grpSpPr>
        <p:sp>
          <p:nvSpPr>
            <p:cNvPr name="Freeform 14" id="14"/>
            <p:cNvSpPr/>
            <p:nvPr/>
          </p:nvSpPr>
          <p:spPr>
            <a:xfrm flipH="false" flipV="false" rot="0">
              <a:off x="0" y="0"/>
              <a:ext cx="1316501" cy="406400"/>
            </a:xfrm>
            <a:custGeom>
              <a:avLst/>
              <a:gdLst/>
              <a:ahLst/>
              <a:cxnLst/>
              <a:rect r="r" b="b" t="t" l="l"/>
              <a:pathLst>
                <a:path h="406400" w="1316501">
                  <a:moveTo>
                    <a:pt x="1113301" y="0"/>
                  </a:moveTo>
                  <a:cubicBezTo>
                    <a:pt x="1225525" y="0"/>
                    <a:pt x="1316501" y="90976"/>
                    <a:pt x="1316501" y="203200"/>
                  </a:cubicBezTo>
                  <a:cubicBezTo>
                    <a:pt x="1316501" y="315424"/>
                    <a:pt x="1225525" y="406400"/>
                    <a:pt x="1113301" y="406400"/>
                  </a:cubicBezTo>
                  <a:lnTo>
                    <a:pt x="203200" y="406400"/>
                  </a:lnTo>
                  <a:cubicBezTo>
                    <a:pt x="90976" y="406400"/>
                    <a:pt x="0" y="315424"/>
                    <a:pt x="0" y="203200"/>
                  </a:cubicBezTo>
                  <a:cubicBezTo>
                    <a:pt x="0" y="90976"/>
                    <a:pt x="90976" y="0"/>
                    <a:pt x="203200" y="0"/>
                  </a:cubicBezTo>
                  <a:lnTo>
                    <a:pt x="1113301" y="0"/>
                  </a:lnTo>
                  <a:close/>
                </a:path>
              </a:pathLst>
            </a:custGeom>
            <a:solidFill>
              <a:srgbClr val="FFFFFF"/>
            </a:solidFill>
            <a:ln w="238125" cap="rnd">
              <a:solidFill>
                <a:srgbClr val="FBC85F"/>
              </a:solidFill>
              <a:prstDash val="solid"/>
              <a:round/>
            </a:ln>
          </p:spPr>
        </p:sp>
        <p:sp>
          <p:nvSpPr>
            <p:cNvPr name="TextBox 15" id="15"/>
            <p:cNvSpPr txBox="true"/>
            <p:nvPr/>
          </p:nvSpPr>
          <p:spPr>
            <a:xfrm>
              <a:off x="0" y="-85725"/>
              <a:ext cx="1316501" cy="492125"/>
            </a:xfrm>
            <a:prstGeom prst="rect">
              <a:avLst/>
            </a:prstGeom>
          </p:spPr>
          <p:txBody>
            <a:bodyPr anchor="ctr" rtlCol="false" tIns="50800" lIns="50800" bIns="50800" rIns="50800"/>
            <a:lstStyle/>
            <a:p>
              <a:pPr algn="ctr">
                <a:lnSpc>
                  <a:spcPts val="2636"/>
                </a:lnSpc>
              </a:pPr>
            </a:p>
          </p:txBody>
        </p:sp>
      </p:grpSp>
      <p:sp>
        <p:nvSpPr>
          <p:cNvPr name="Freeform 16" id="16"/>
          <p:cNvSpPr/>
          <p:nvPr/>
        </p:nvSpPr>
        <p:spPr>
          <a:xfrm flipH="false" flipV="false" rot="711360">
            <a:off x="14104785" y="8711154"/>
            <a:ext cx="5678724" cy="3151692"/>
          </a:xfrm>
          <a:custGeom>
            <a:avLst/>
            <a:gdLst/>
            <a:ahLst/>
            <a:cxnLst/>
            <a:rect r="r" b="b" t="t" l="l"/>
            <a:pathLst>
              <a:path h="3151692" w="5678724">
                <a:moveTo>
                  <a:pt x="0" y="0"/>
                </a:moveTo>
                <a:lnTo>
                  <a:pt x="5678725" y="0"/>
                </a:lnTo>
                <a:lnTo>
                  <a:pt x="5678725" y="3151692"/>
                </a:lnTo>
                <a:lnTo>
                  <a:pt x="0" y="31516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7" id="17"/>
          <p:cNvSpPr txBox="true"/>
          <p:nvPr/>
        </p:nvSpPr>
        <p:spPr>
          <a:xfrm rot="0">
            <a:off x="2557218" y="9427674"/>
            <a:ext cx="8379566" cy="623386"/>
          </a:xfrm>
          <a:prstGeom prst="rect">
            <a:avLst/>
          </a:prstGeom>
        </p:spPr>
        <p:txBody>
          <a:bodyPr anchor="t" rtlCol="false" tIns="0" lIns="0" bIns="0" rIns="0">
            <a:spAutoFit/>
          </a:bodyPr>
          <a:lstStyle/>
          <a:p>
            <a:pPr algn="ctr">
              <a:lnSpc>
                <a:spcPts val="4667"/>
              </a:lnSpc>
            </a:pPr>
            <a:r>
              <a:rPr lang="en-US" sz="4667">
                <a:solidFill>
                  <a:srgbClr val="FFFFFF"/>
                </a:solidFill>
                <a:latin typeface="Madelyn"/>
              </a:rPr>
              <a:t>Le festival professionnel des transformations positives</a:t>
            </a:r>
          </a:p>
        </p:txBody>
      </p:sp>
      <p:sp>
        <p:nvSpPr>
          <p:cNvPr name="TextBox 18" id="18"/>
          <p:cNvSpPr txBox="true"/>
          <p:nvPr/>
        </p:nvSpPr>
        <p:spPr>
          <a:xfrm rot="0">
            <a:off x="1068069" y="1022205"/>
            <a:ext cx="12368361" cy="1165428"/>
          </a:xfrm>
          <a:prstGeom prst="rect">
            <a:avLst/>
          </a:prstGeom>
        </p:spPr>
        <p:txBody>
          <a:bodyPr anchor="t" rtlCol="false" tIns="0" lIns="0" bIns="0" rIns="0">
            <a:spAutoFit/>
          </a:bodyPr>
          <a:lstStyle/>
          <a:p>
            <a:pPr>
              <a:lnSpc>
                <a:spcPts val="8757"/>
              </a:lnSpc>
            </a:pPr>
            <a:r>
              <a:rPr lang="en-US" sz="8757" spc="1261">
                <a:solidFill>
                  <a:srgbClr val="FFFFFF"/>
                </a:solidFill>
                <a:latin typeface="Barlow Condensed"/>
              </a:rPr>
              <a:t>LES </a:t>
            </a:r>
            <a:r>
              <a:rPr lang="en-US" sz="8757" spc="1261">
                <a:solidFill>
                  <a:srgbClr val="FFFFFF"/>
                </a:solidFill>
                <a:latin typeface="Barlow Condensed Bold"/>
              </a:rPr>
              <a:t>THÉMATIQUES</a:t>
            </a:r>
            <a:r>
              <a:rPr lang="en-US" sz="8757" spc="1261">
                <a:solidFill>
                  <a:srgbClr val="FFFFFF"/>
                </a:solidFill>
                <a:latin typeface="Barlow Condensed"/>
              </a:rPr>
              <a:t> 2024</a:t>
            </a:r>
          </a:p>
        </p:txBody>
      </p:sp>
      <p:sp>
        <p:nvSpPr>
          <p:cNvPr name="TextBox 19" id="19"/>
          <p:cNvSpPr txBox="true"/>
          <p:nvPr/>
        </p:nvSpPr>
        <p:spPr>
          <a:xfrm rot="0">
            <a:off x="10179248" y="2785697"/>
            <a:ext cx="5063391" cy="1327025"/>
          </a:xfrm>
          <a:prstGeom prst="rect">
            <a:avLst/>
          </a:prstGeom>
        </p:spPr>
        <p:txBody>
          <a:bodyPr anchor="t" rtlCol="false" tIns="0" lIns="0" bIns="0" rIns="0">
            <a:spAutoFit/>
          </a:bodyPr>
          <a:lstStyle/>
          <a:p>
            <a:pPr algn="ctr">
              <a:lnSpc>
                <a:spcPts val="4956"/>
              </a:lnSpc>
            </a:pPr>
            <a:r>
              <a:rPr lang="en-US" sz="5900">
                <a:solidFill>
                  <a:srgbClr val="F098BF"/>
                </a:solidFill>
                <a:latin typeface="Barlow Condensed Bold"/>
              </a:rPr>
              <a:t>CREATIVITE AGILITE</a:t>
            </a:r>
          </a:p>
        </p:txBody>
      </p:sp>
      <p:sp>
        <p:nvSpPr>
          <p:cNvPr name="TextBox 20" id="20"/>
          <p:cNvSpPr txBox="true"/>
          <p:nvPr/>
        </p:nvSpPr>
        <p:spPr>
          <a:xfrm rot="0">
            <a:off x="10137109" y="7893143"/>
            <a:ext cx="5147669" cy="698375"/>
          </a:xfrm>
          <a:prstGeom prst="rect">
            <a:avLst/>
          </a:prstGeom>
        </p:spPr>
        <p:txBody>
          <a:bodyPr anchor="t" rtlCol="false" tIns="0" lIns="0" bIns="0" rIns="0">
            <a:spAutoFit/>
          </a:bodyPr>
          <a:lstStyle/>
          <a:p>
            <a:pPr algn="ctr">
              <a:lnSpc>
                <a:spcPts val="4956"/>
              </a:lnSpc>
            </a:pPr>
            <a:r>
              <a:rPr lang="en-US" sz="5900">
                <a:solidFill>
                  <a:srgbClr val="FBC85F"/>
                </a:solidFill>
                <a:latin typeface="Barlow Condensed Bold"/>
              </a:rPr>
              <a:t>ECOLOGIE HUMAINE</a:t>
            </a:r>
          </a:p>
        </p:txBody>
      </p:sp>
      <p:sp>
        <p:nvSpPr>
          <p:cNvPr name="TextBox 21" id="21"/>
          <p:cNvSpPr txBox="true"/>
          <p:nvPr/>
        </p:nvSpPr>
        <p:spPr>
          <a:xfrm rot="0">
            <a:off x="1746287" y="3415426"/>
            <a:ext cx="5968295" cy="1955675"/>
          </a:xfrm>
          <a:prstGeom prst="rect">
            <a:avLst/>
          </a:prstGeom>
        </p:spPr>
        <p:txBody>
          <a:bodyPr anchor="t" rtlCol="false" tIns="0" lIns="0" bIns="0" rIns="0">
            <a:spAutoFit/>
          </a:bodyPr>
          <a:lstStyle/>
          <a:p>
            <a:pPr algn="ctr">
              <a:lnSpc>
                <a:spcPts val="4956"/>
              </a:lnSpc>
            </a:pPr>
            <a:r>
              <a:rPr lang="en-US" sz="5900">
                <a:solidFill>
                  <a:srgbClr val="F39C6F"/>
                </a:solidFill>
                <a:latin typeface="Barlow Condensed Bold"/>
              </a:rPr>
              <a:t>EMOTION ET INTELLIGENCE RELATIONNELLE</a:t>
            </a:r>
          </a:p>
        </p:txBody>
      </p:sp>
      <p:sp>
        <p:nvSpPr>
          <p:cNvPr name="TextBox 22" id="22"/>
          <p:cNvSpPr txBox="true"/>
          <p:nvPr/>
        </p:nvSpPr>
        <p:spPr>
          <a:xfrm rot="0">
            <a:off x="1995492" y="6594351"/>
            <a:ext cx="5256758" cy="1327025"/>
          </a:xfrm>
          <a:prstGeom prst="rect">
            <a:avLst/>
          </a:prstGeom>
        </p:spPr>
        <p:txBody>
          <a:bodyPr anchor="t" rtlCol="false" tIns="0" lIns="0" bIns="0" rIns="0">
            <a:spAutoFit/>
          </a:bodyPr>
          <a:lstStyle/>
          <a:p>
            <a:pPr algn="ctr">
              <a:lnSpc>
                <a:spcPts val="4956"/>
              </a:lnSpc>
            </a:pPr>
            <a:r>
              <a:rPr lang="en-US" sz="5900">
                <a:solidFill>
                  <a:srgbClr val="54BCB7"/>
                </a:solidFill>
                <a:latin typeface="Barlow Condensed Bold"/>
              </a:rPr>
              <a:t>INNOVATION RH &amp;</a:t>
            </a:r>
          </a:p>
          <a:p>
            <a:pPr algn="ctr">
              <a:lnSpc>
                <a:spcPts val="4956"/>
              </a:lnSpc>
            </a:pPr>
            <a:r>
              <a:rPr lang="en-US" sz="5900">
                <a:solidFill>
                  <a:srgbClr val="54BCB7"/>
                </a:solidFill>
                <a:latin typeface="Barlow Condensed Bold"/>
              </a:rPr>
              <a:t> GOUVERNANCE</a:t>
            </a:r>
          </a:p>
        </p:txBody>
      </p:sp>
      <p:sp>
        <p:nvSpPr>
          <p:cNvPr name="TextBox 23" id="23"/>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FFFFFF"/>
                </a:solidFill>
                <a:latin typeface="Barlow"/>
              </a:rPr>
              <a:t>6/27</a:t>
            </a:r>
          </a:p>
        </p:txBody>
      </p:sp>
      <p:grpSp>
        <p:nvGrpSpPr>
          <p:cNvPr name="Group 24" id="24"/>
          <p:cNvGrpSpPr/>
          <p:nvPr/>
        </p:nvGrpSpPr>
        <p:grpSpPr>
          <a:xfrm rot="0">
            <a:off x="8961024" y="4588972"/>
            <a:ext cx="7624671" cy="2353714"/>
            <a:chOff x="0" y="0"/>
            <a:chExt cx="1316501" cy="406400"/>
          </a:xfrm>
        </p:grpSpPr>
        <p:sp>
          <p:nvSpPr>
            <p:cNvPr name="Freeform 25" id="25"/>
            <p:cNvSpPr/>
            <p:nvPr/>
          </p:nvSpPr>
          <p:spPr>
            <a:xfrm flipH="false" flipV="false" rot="0">
              <a:off x="0" y="0"/>
              <a:ext cx="1316501" cy="406400"/>
            </a:xfrm>
            <a:custGeom>
              <a:avLst/>
              <a:gdLst/>
              <a:ahLst/>
              <a:cxnLst/>
              <a:rect r="r" b="b" t="t" l="l"/>
              <a:pathLst>
                <a:path h="406400" w="1316501">
                  <a:moveTo>
                    <a:pt x="1113301" y="0"/>
                  </a:moveTo>
                  <a:cubicBezTo>
                    <a:pt x="1225525" y="0"/>
                    <a:pt x="1316501" y="90976"/>
                    <a:pt x="1316501" y="203200"/>
                  </a:cubicBezTo>
                  <a:cubicBezTo>
                    <a:pt x="1316501" y="315424"/>
                    <a:pt x="1225525" y="406400"/>
                    <a:pt x="1113301" y="406400"/>
                  </a:cubicBezTo>
                  <a:lnTo>
                    <a:pt x="203200" y="406400"/>
                  </a:lnTo>
                  <a:cubicBezTo>
                    <a:pt x="90976" y="406400"/>
                    <a:pt x="0" y="315424"/>
                    <a:pt x="0" y="203200"/>
                  </a:cubicBezTo>
                  <a:cubicBezTo>
                    <a:pt x="0" y="90976"/>
                    <a:pt x="90976" y="0"/>
                    <a:pt x="203200" y="0"/>
                  </a:cubicBezTo>
                  <a:lnTo>
                    <a:pt x="1113301" y="0"/>
                  </a:lnTo>
                  <a:close/>
                </a:path>
              </a:pathLst>
            </a:custGeom>
            <a:solidFill>
              <a:srgbClr val="FFFFFF"/>
            </a:solidFill>
            <a:ln w="238125" cap="rnd">
              <a:solidFill>
                <a:srgbClr val="00A9CE"/>
              </a:solidFill>
              <a:prstDash val="solid"/>
              <a:round/>
            </a:ln>
          </p:spPr>
        </p:sp>
        <p:sp>
          <p:nvSpPr>
            <p:cNvPr name="TextBox 26" id="26"/>
            <p:cNvSpPr txBox="true"/>
            <p:nvPr/>
          </p:nvSpPr>
          <p:spPr>
            <a:xfrm>
              <a:off x="0" y="-85725"/>
              <a:ext cx="1316501" cy="492125"/>
            </a:xfrm>
            <a:prstGeom prst="rect">
              <a:avLst/>
            </a:prstGeom>
          </p:spPr>
          <p:txBody>
            <a:bodyPr anchor="ctr" rtlCol="false" tIns="50800" lIns="50800" bIns="50800" rIns="50800"/>
            <a:lstStyle/>
            <a:p>
              <a:pPr algn="ctr">
                <a:lnSpc>
                  <a:spcPts val="2636"/>
                </a:lnSpc>
              </a:pPr>
            </a:p>
          </p:txBody>
        </p:sp>
      </p:grpSp>
      <p:sp>
        <p:nvSpPr>
          <p:cNvPr name="TextBox 27" id="27"/>
          <p:cNvSpPr txBox="true"/>
          <p:nvPr/>
        </p:nvSpPr>
        <p:spPr>
          <a:xfrm rot="0">
            <a:off x="9783947" y="5202329"/>
            <a:ext cx="5978825" cy="1327025"/>
          </a:xfrm>
          <a:prstGeom prst="rect">
            <a:avLst/>
          </a:prstGeom>
        </p:spPr>
        <p:txBody>
          <a:bodyPr anchor="t" rtlCol="false" tIns="0" lIns="0" bIns="0" rIns="0">
            <a:spAutoFit/>
          </a:bodyPr>
          <a:lstStyle/>
          <a:p>
            <a:pPr algn="ctr">
              <a:lnSpc>
                <a:spcPts val="4956"/>
              </a:lnSpc>
            </a:pPr>
            <a:r>
              <a:rPr lang="en-US" sz="5900">
                <a:solidFill>
                  <a:srgbClr val="00A9CE"/>
                </a:solidFill>
                <a:latin typeface="Barlow Condensed Bold"/>
              </a:rPr>
              <a:t>MANAGEMENT MODE D’EMPLOI</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a:off x="408585" y="3972593"/>
            <a:ext cx="17490981" cy="0"/>
          </a:xfrm>
          <a:prstGeom prst="line">
            <a:avLst/>
          </a:prstGeom>
          <a:ln cap="rnd" w="95250">
            <a:solidFill>
              <a:srgbClr val="00A9CE"/>
            </a:solidFill>
            <a:prstDash val="sysDot"/>
            <a:headEnd type="none" len="sm" w="sm"/>
            <a:tailEnd type="arrow" len="sm" w="med"/>
          </a:ln>
        </p:spPr>
      </p:sp>
      <p:grpSp>
        <p:nvGrpSpPr>
          <p:cNvPr name="Group 4" id="4"/>
          <p:cNvGrpSpPr/>
          <p:nvPr/>
        </p:nvGrpSpPr>
        <p:grpSpPr>
          <a:xfrm rot="0">
            <a:off x="6742173" y="3284243"/>
            <a:ext cx="3625881" cy="1002030"/>
            <a:chOff x="0" y="0"/>
            <a:chExt cx="1470573" cy="406400"/>
          </a:xfrm>
        </p:grpSpPr>
        <p:sp>
          <p:nvSpPr>
            <p:cNvPr name="Freeform 5" id="5"/>
            <p:cNvSpPr/>
            <p:nvPr/>
          </p:nvSpPr>
          <p:spPr>
            <a:xfrm flipH="false" flipV="false" rot="0">
              <a:off x="0" y="0"/>
              <a:ext cx="1470573" cy="406400"/>
            </a:xfrm>
            <a:custGeom>
              <a:avLst/>
              <a:gdLst/>
              <a:ahLst/>
              <a:cxnLst/>
              <a:rect r="r" b="b" t="t" l="l"/>
              <a:pathLst>
                <a:path h="406400" w="1470573">
                  <a:moveTo>
                    <a:pt x="1267373" y="0"/>
                  </a:moveTo>
                  <a:cubicBezTo>
                    <a:pt x="1379597" y="0"/>
                    <a:pt x="1470573" y="90976"/>
                    <a:pt x="1470573" y="203200"/>
                  </a:cubicBezTo>
                  <a:cubicBezTo>
                    <a:pt x="1470573" y="315424"/>
                    <a:pt x="1379597" y="406400"/>
                    <a:pt x="1267373" y="406400"/>
                  </a:cubicBezTo>
                  <a:lnTo>
                    <a:pt x="203200" y="406400"/>
                  </a:lnTo>
                  <a:cubicBezTo>
                    <a:pt x="90976" y="406400"/>
                    <a:pt x="0" y="315424"/>
                    <a:pt x="0" y="203200"/>
                  </a:cubicBezTo>
                  <a:cubicBezTo>
                    <a:pt x="0" y="90976"/>
                    <a:pt x="90976" y="0"/>
                    <a:pt x="203200" y="0"/>
                  </a:cubicBezTo>
                  <a:close/>
                </a:path>
              </a:pathLst>
            </a:custGeom>
            <a:solidFill>
              <a:srgbClr val="00A9CE"/>
            </a:solidFill>
          </p:spPr>
        </p:sp>
        <p:sp>
          <p:nvSpPr>
            <p:cNvPr name="TextBox 6" id="6"/>
            <p:cNvSpPr txBox="true"/>
            <p:nvPr/>
          </p:nvSpPr>
          <p:spPr>
            <a:xfrm>
              <a:off x="0" y="-85725"/>
              <a:ext cx="1470573" cy="492125"/>
            </a:xfrm>
            <a:prstGeom prst="rect">
              <a:avLst/>
            </a:prstGeom>
          </p:spPr>
          <p:txBody>
            <a:bodyPr anchor="ctr" rtlCol="false" tIns="50800" lIns="50800" bIns="50800" rIns="50800"/>
            <a:lstStyle/>
            <a:p>
              <a:pPr algn="ctr">
                <a:lnSpc>
                  <a:spcPts val="2636"/>
                </a:lnSpc>
              </a:pPr>
            </a:p>
          </p:txBody>
        </p:sp>
      </p:grpSp>
      <p:sp>
        <p:nvSpPr>
          <p:cNvPr name="Freeform 7" id="7"/>
          <p:cNvSpPr/>
          <p:nvPr/>
        </p:nvSpPr>
        <p:spPr>
          <a:xfrm flipH="false" flipV="false" rot="0">
            <a:off x="5240169" y="7141831"/>
            <a:ext cx="257197" cy="370067"/>
          </a:xfrm>
          <a:custGeom>
            <a:avLst/>
            <a:gdLst/>
            <a:ahLst/>
            <a:cxnLst/>
            <a:rect r="r" b="b" t="t" l="l"/>
            <a:pathLst>
              <a:path h="370067" w="257197">
                <a:moveTo>
                  <a:pt x="0" y="0"/>
                </a:moveTo>
                <a:lnTo>
                  <a:pt x="257197" y="0"/>
                </a:lnTo>
                <a:lnTo>
                  <a:pt x="257197" y="370067"/>
                </a:lnTo>
                <a:lnTo>
                  <a:pt x="0" y="3700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776827" y="6726804"/>
            <a:ext cx="3347290" cy="2069541"/>
          </a:xfrm>
          <a:custGeom>
            <a:avLst/>
            <a:gdLst/>
            <a:ahLst/>
            <a:cxnLst/>
            <a:rect r="r" b="b" t="t" l="l"/>
            <a:pathLst>
              <a:path h="2069541" w="3347290">
                <a:moveTo>
                  <a:pt x="0" y="0"/>
                </a:moveTo>
                <a:lnTo>
                  <a:pt x="3347289" y="0"/>
                </a:lnTo>
                <a:lnTo>
                  <a:pt x="3347289" y="2069541"/>
                </a:lnTo>
                <a:lnTo>
                  <a:pt x="0" y="2069541"/>
                </a:lnTo>
                <a:lnTo>
                  <a:pt x="0" y="0"/>
                </a:lnTo>
                <a:close/>
              </a:path>
            </a:pathLst>
          </a:custGeom>
          <a:blipFill>
            <a:blip r:embed="rId6"/>
            <a:stretch>
              <a:fillRect l="0" t="0" r="0" b="-20683"/>
            </a:stretch>
          </a:blipFill>
        </p:spPr>
      </p:sp>
      <p:sp>
        <p:nvSpPr>
          <p:cNvPr name="Freeform 9" id="9"/>
          <p:cNvSpPr/>
          <p:nvPr/>
        </p:nvSpPr>
        <p:spPr>
          <a:xfrm flipH="false" flipV="false" rot="1858011">
            <a:off x="15288173" y="545096"/>
            <a:ext cx="2674392" cy="2005794"/>
          </a:xfrm>
          <a:custGeom>
            <a:avLst/>
            <a:gdLst/>
            <a:ahLst/>
            <a:cxnLst/>
            <a:rect r="r" b="b" t="t" l="l"/>
            <a:pathLst>
              <a:path h="2005794" w="2674392">
                <a:moveTo>
                  <a:pt x="0" y="0"/>
                </a:moveTo>
                <a:lnTo>
                  <a:pt x="2674391" y="0"/>
                </a:lnTo>
                <a:lnTo>
                  <a:pt x="2674391" y="2005794"/>
                </a:lnTo>
                <a:lnTo>
                  <a:pt x="0" y="2005794"/>
                </a:lnTo>
                <a:lnTo>
                  <a:pt x="0" y="0"/>
                </a:lnTo>
                <a:close/>
              </a:path>
            </a:pathLst>
          </a:custGeom>
          <a:blipFill>
            <a:blip r:embed="rId7"/>
            <a:stretch>
              <a:fillRect l="0" t="0" r="0" b="0"/>
            </a:stretch>
          </a:blipFill>
        </p:spPr>
      </p:sp>
      <p:sp>
        <p:nvSpPr>
          <p:cNvPr name="Freeform 10" id="10"/>
          <p:cNvSpPr/>
          <p:nvPr/>
        </p:nvSpPr>
        <p:spPr>
          <a:xfrm flipH="false" flipV="false" rot="0">
            <a:off x="311928" y="4520840"/>
            <a:ext cx="2973480" cy="1977364"/>
          </a:xfrm>
          <a:custGeom>
            <a:avLst/>
            <a:gdLst/>
            <a:ahLst/>
            <a:cxnLst/>
            <a:rect r="r" b="b" t="t" l="l"/>
            <a:pathLst>
              <a:path h="1977364" w="2973480">
                <a:moveTo>
                  <a:pt x="0" y="0"/>
                </a:moveTo>
                <a:lnTo>
                  <a:pt x="2973480" y="0"/>
                </a:lnTo>
                <a:lnTo>
                  <a:pt x="2973480" y="1977364"/>
                </a:lnTo>
                <a:lnTo>
                  <a:pt x="0" y="1977364"/>
                </a:lnTo>
                <a:lnTo>
                  <a:pt x="0" y="0"/>
                </a:lnTo>
                <a:close/>
              </a:path>
            </a:pathLst>
          </a:custGeom>
          <a:blipFill>
            <a:blip r:embed="rId8"/>
            <a:stretch>
              <a:fillRect l="0" t="0" r="0" b="0"/>
            </a:stretch>
          </a:blipFill>
        </p:spPr>
      </p:sp>
      <p:sp>
        <p:nvSpPr>
          <p:cNvPr name="Freeform 11" id="11"/>
          <p:cNvSpPr/>
          <p:nvPr/>
        </p:nvSpPr>
        <p:spPr>
          <a:xfrm flipH="false" flipV="false" rot="-424745">
            <a:off x="326244" y="6561306"/>
            <a:ext cx="3247769" cy="2159766"/>
          </a:xfrm>
          <a:custGeom>
            <a:avLst/>
            <a:gdLst/>
            <a:ahLst/>
            <a:cxnLst/>
            <a:rect r="r" b="b" t="t" l="l"/>
            <a:pathLst>
              <a:path h="2159766" w="3247769">
                <a:moveTo>
                  <a:pt x="0" y="0"/>
                </a:moveTo>
                <a:lnTo>
                  <a:pt x="3247768" y="0"/>
                </a:lnTo>
                <a:lnTo>
                  <a:pt x="3247768" y="2159766"/>
                </a:lnTo>
                <a:lnTo>
                  <a:pt x="0" y="2159766"/>
                </a:lnTo>
                <a:lnTo>
                  <a:pt x="0" y="0"/>
                </a:lnTo>
                <a:close/>
              </a:path>
            </a:pathLst>
          </a:custGeom>
          <a:blipFill>
            <a:blip r:embed="rId9"/>
            <a:stretch>
              <a:fillRect l="0" t="0" r="0" b="0"/>
            </a:stretch>
          </a:blipFill>
        </p:spPr>
      </p:sp>
      <p:sp>
        <p:nvSpPr>
          <p:cNvPr name="TextBox 12" id="12"/>
          <p:cNvSpPr txBox="true"/>
          <p:nvPr/>
        </p:nvSpPr>
        <p:spPr>
          <a:xfrm rot="0">
            <a:off x="1043544" y="3785258"/>
            <a:ext cx="3625125" cy="374671"/>
          </a:xfrm>
          <a:prstGeom prst="rect">
            <a:avLst/>
          </a:prstGeom>
        </p:spPr>
        <p:txBody>
          <a:bodyPr anchor="t" rtlCol="false" tIns="0" lIns="0" bIns="0" rIns="0">
            <a:spAutoFit/>
          </a:bodyPr>
          <a:lstStyle/>
          <a:p>
            <a:pPr algn="ctr">
              <a:lnSpc>
                <a:spcPts val="2995"/>
              </a:lnSpc>
            </a:pPr>
            <a:r>
              <a:rPr lang="en-US" sz="2516">
                <a:solidFill>
                  <a:srgbClr val="FFFFFF"/>
                </a:solidFill>
                <a:latin typeface="Montserrat Classic Bold"/>
              </a:rPr>
              <a:t>Mardi 21 mai</a:t>
            </a:r>
          </a:p>
        </p:txBody>
      </p:sp>
      <p:sp>
        <p:nvSpPr>
          <p:cNvPr name="TextBox 13" id="13"/>
          <p:cNvSpPr txBox="true"/>
          <p:nvPr/>
        </p:nvSpPr>
        <p:spPr>
          <a:xfrm rot="0">
            <a:off x="13633419" y="3778632"/>
            <a:ext cx="3625881" cy="374671"/>
          </a:xfrm>
          <a:prstGeom prst="rect">
            <a:avLst/>
          </a:prstGeom>
        </p:spPr>
        <p:txBody>
          <a:bodyPr anchor="t" rtlCol="false" tIns="0" lIns="0" bIns="0" rIns="0">
            <a:spAutoFit/>
          </a:bodyPr>
          <a:lstStyle/>
          <a:p>
            <a:pPr algn="ctr">
              <a:lnSpc>
                <a:spcPts val="2995"/>
              </a:lnSpc>
            </a:pPr>
            <a:r>
              <a:rPr lang="en-US" sz="2516">
                <a:solidFill>
                  <a:srgbClr val="FFFFFF"/>
                </a:solidFill>
                <a:latin typeface="Montserrat Classic Bold"/>
              </a:rPr>
              <a:t>Vendredi 24 mai</a:t>
            </a:r>
          </a:p>
        </p:txBody>
      </p:sp>
      <p:grpSp>
        <p:nvGrpSpPr>
          <p:cNvPr name="Group 14" id="14"/>
          <p:cNvGrpSpPr/>
          <p:nvPr/>
        </p:nvGrpSpPr>
        <p:grpSpPr>
          <a:xfrm rot="0">
            <a:off x="408585" y="3284243"/>
            <a:ext cx="3625881" cy="1002030"/>
            <a:chOff x="0" y="0"/>
            <a:chExt cx="1470573" cy="406400"/>
          </a:xfrm>
        </p:grpSpPr>
        <p:sp>
          <p:nvSpPr>
            <p:cNvPr name="Freeform 15" id="15"/>
            <p:cNvSpPr/>
            <p:nvPr/>
          </p:nvSpPr>
          <p:spPr>
            <a:xfrm flipH="false" flipV="false" rot="0">
              <a:off x="0" y="0"/>
              <a:ext cx="1470573" cy="406400"/>
            </a:xfrm>
            <a:custGeom>
              <a:avLst/>
              <a:gdLst/>
              <a:ahLst/>
              <a:cxnLst/>
              <a:rect r="r" b="b" t="t" l="l"/>
              <a:pathLst>
                <a:path h="406400" w="1470573">
                  <a:moveTo>
                    <a:pt x="1267373" y="0"/>
                  </a:moveTo>
                  <a:cubicBezTo>
                    <a:pt x="1379597" y="0"/>
                    <a:pt x="1470573" y="90976"/>
                    <a:pt x="1470573" y="203200"/>
                  </a:cubicBezTo>
                  <a:cubicBezTo>
                    <a:pt x="1470573" y="315424"/>
                    <a:pt x="1379597" y="406400"/>
                    <a:pt x="1267373" y="406400"/>
                  </a:cubicBezTo>
                  <a:lnTo>
                    <a:pt x="203200" y="406400"/>
                  </a:lnTo>
                  <a:cubicBezTo>
                    <a:pt x="90976" y="406400"/>
                    <a:pt x="0" y="315424"/>
                    <a:pt x="0" y="203200"/>
                  </a:cubicBezTo>
                  <a:cubicBezTo>
                    <a:pt x="0" y="90976"/>
                    <a:pt x="90976" y="0"/>
                    <a:pt x="203200" y="0"/>
                  </a:cubicBezTo>
                  <a:close/>
                </a:path>
              </a:pathLst>
            </a:custGeom>
            <a:solidFill>
              <a:srgbClr val="00A9CE"/>
            </a:solidFill>
          </p:spPr>
        </p:sp>
        <p:sp>
          <p:nvSpPr>
            <p:cNvPr name="TextBox 16" id="16"/>
            <p:cNvSpPr txBox="true"/>
            <p:nvPr/>
          </p:nvSpPr>
          <p:spPr>
            <a:xfrm>
              <a:off x="0" y="-85725"/>
              <a:ext cx="1470573" cy="492125"/>
            </a:xfrm>
            <a:prstGeom prst="rect">
              <a:avLst/>
            </a:prstGeom>
          </p:spPr>
          <p:txBody>
            <a:bodyPr anchor="ctr" rtlCol="false" tIns="50800" lIns="50800" bIns="50800" rIns="50800"/>
            <a:lstStyle/>
            <a:p>
              <a:pPr algn="ctr">
                <a:lnSpc>
                  <a:spcPts val="2636"/>
                </a:lnSpc>
              </a:pPr>
            </a:p>
          </p:txBody>
        </p:sp>
      </p:grpSp>
      <p:grpSp>
        <p:nvGrpSpPr>
          <p:cNvPr name="Group 17" id="17"/>
          <p:cNvGrpSpPr/>
          <p:nvPr/>
        </p:nvGrpSpPr>
        <p:grpSpPr>
          <a:xfrm rot="0">
            <a:off x="13361029" y="3284243"/>
            <a:ext cx="3625881" cy="1002030"/>
            <a:chOff x="0" y="0"/>
            <a:chExt cx="1470573" cy="406400"/>
          </a:xfrm>
        </p:grpSpPr>
        <p:sp>
          <p:nvSpPr>
            <p:cNvPr name="Freeform 18" id="18"/>
            <p:cNvSpPr/>
            <p:nvPr/>
          </p:nvSpPr>
          <p:spPr>
            <a:xfrm flipH="false" flipV="false" rot="0">
              <a:off x="0" y="0"/>
              <a:ext cx="1470573" cy="406400"/>
            </a:xfrm>
            <a:custGeom>
              <a:avLst/>
              <a:gdLst/>
              <a:ahLst/>
              <a:cxnLst/>
              <a:rect r="r" b="b" t="t" l="l"/>
              <a:pathLst>
                <a:path h="406400" w="1470573">
                  <a:moveTo>
                    <a:pt x="1267373" y="0"/>
                  </a:moveTo>
                  <a:cubicBezTo>
                    <a:pt x="1379597" y="0"/>
                    <a:pt x="1470573" y="90976"/>
                    <a:pt x="1470573" y="203200"/>
                  </a:cubicBezTo>
                  <a:cubicBezTo>
                    <a:pt x="1470573" y="315424"/>
                    <a:pt x="1379597" y="406400"/>
                    <a:pt x="1267373" y="406400"/>
                  </a:cubicBezTo>
                  <a:lnTo>
                    <a:pt x="203200" y="406400"/>
                  </a:lnTo>
                  <a:cubicBezTo>
                    <a:pt x="90976" y="406400"/>
                    <a:pt x="0" y="315424"/>
                    <a:pt x="0" y="203200"/>
                  </a:cubicBezTo>
                  <a:cubicBezTo>
                    <a:pt x="0" y="90976"/>
                    <a:pt x="90976" y="0"/>
                    <a:pt x="203200" y="0"/>
                  </a:cubicBezTo>
                  <a:close/>
                </a:path>
              </a:pathLst>
            </a:custGeom>
            <a:solidFill>
              <a:srgbClr val="00A9CE"/>
            </a:solidFill>
          </p:spPr>
        </p:sp>
        <p:sp>
          <p:nvSpPr>
            <p:cNvPr name="TextBox 19" id="19"/>
            <p:cNvSpPr txBox="true"/>
            <p:nvPr/>
          </p:nvSpPr>
          <p:spPr>
            <a:xfrm>
              <a:off x="0" y="-85725"/>
              <a:ext cx="1470573" cy="492125"/>
            </a:xfrm>
            <a:prstGeom prst="rect">
              <a:avLst/>
            </a:prstGeom>
          </p:spPr>
          <p:txBody>
            <a:bodyPr anchor="ctr" rtlCol="false" tIns="50800" lIns="50800" bIns="50800" rIns="50800"/>
            <a:lstStyle/>
            <a:p>
              <a:pPr algn="ctr">
                <a:lnSpc>
                  <a:spcPts val="2636"/>
                </a:lnSpc>
              </a:pPr>
            </a:p>
          </p:txBody>
        </p:sp>
      </p:grpSp>
      <p:sp>
        <p:nvSpPr>
          <p:cNvPr name="Freeform 20" id="20"/>
          <p:cNvSpPr/>
          <p:nvPr/>
        </p:nvSpPr>
        <p:spPr>
          <a:xfrm flipH="false" flipV="false" rot="0">
            <a:off x="14074016" y="7326864"/>
            <a:ext cx="3098405" cy="1944357"/>
          </a:xfrm>
          <a:custGeom>
            <a:avLst/>
            <a:gdLst/>
            <a:ahLst/>
            <a:cxnLst/>
            <a:rect r="r" b="b" t="t" l="l"/>
            <a:pathLst>
              <a:path h="1944357" w="3098405">
                <a:moveTo>
                  <a:pt x="0" y="0"/>
                </a:moveTo>
                <a:lnTo>
                  <a:pt x="3098405" y="0"/>
                </a:lnTo>
                <a:lnTo>
                  <a:pt x="3098405" y="1944357"/>
                </a:lnTo>
                <a:lnTo>
                  <a:pt x="0" y="1944357"/>
                </a:lnTo>
                <a:lnTo>
                  <a:pt x="0" y="0"/>
                </a:lnTo>
                <a:close/>
              </a:path>
            </a:pathLst>
          </a:custGeom>
          <a:blipFill>
            <a:blip r:embed="rId10"/>
            <a:stretch>
              <a:fillRect l="0" t="-3184" r="0" b="-3184"/>
            </a:stretch>
          </a:blipFill>
        </p:spPr>
      </p:sp>
      <p:sp>
        <p:nvSpPr>
          <p:cNvPr name="Freeform 21" id="21"/>
          <p:cNvSpPr/>
          <p:nvPr/>
        </p:nvSpPr>
        <p:spPr>
          <a:xfrm flipH="false" flipV="false" rot="0">
            <a:off x="14062065" y="5238773"/>
            <a:ext cx="3110356" cy="2076162"/>
          </a:xfrm>
          <a:custGeom>
            <a:avLst/>
            <a:gdLst/>
            <a:ahLst/>
            <a:cxnLst/>
            <a:rect r="r" b="b" t="t" l="l"/>
            <a:pathLst>
              <a:path h="2076162" w="3110356">
                <a:moveTo>
                  <a:pt x="0" y="0"/>
                </a:moveTo>
                <a:lnTo>
                  <a:pt x="3110356" y="0"/>
                </a:lnTo>
                <a:lnTo>
                  <a:pt x="3110356" y="2076162"/>
                </a:lnTo>
                <a:lnTo>
                  <a:pt x="0" y="2076162"/>
                </a:lnTo>
                <a:lnTo>
                  <a:pt x="0" y="0"/>
                </a:lnTo>
                <a:close/>
              </a:path>
            </a:pathLst>
          </a:custGeom>
          <a:blipFill>
            <a:blip r:embed="rId11"/>
            <a:stretch>
              <a:fillRect l="0" t="0" r="0" b="0"/>
            </a:stretch>
          </a:blipFill>
        </p:spPr>
      </p:sp>
      <p:sp>
        <p:nvSpPr>
          <p:cNvPr name="TextBox 22" id="22"/>
          <p:cNvSpPr txBox="true"/>
          <p:nvPr/>
        </p:nvSpPr>
        <p:spPr>
          <a:xfrm rot="0">
            <a:off x="2557218" y="9427674"/>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sp>
        <p:nvSpPr>
          <p:cNvPr name="TextBox 23" id="23"/>
          <p:cNvSpPr txBox="true"/>
          <p:nvPr/>
        </p:nvSpPr>
        <p:spPr>
          <a:xfrm rot="0">
            <a:off x="1043544" y="1190625"/>
            <a:ext cx="9887917" cy="11654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LA JOURNEE 2024 </a:t>
            </a:r>
          </a:p>
        </p:txBody>
      </p:sp>
      <p:sp>
        <p:nvSpPr>
          <p:cNvPr name="TextBox 24" id="24"/>
          <p:cNvSpPr txBox="true"/>
          <p:nvPr/>
        </p:nvSpPr>
        <p:spPr>
          <a:xfrm rot="0">
            <a:off x="1043544" y="2427544"/>
            <a:ext cx="16215756" cy="542508"/>
          </a:xfrm>
          <a:prstGeom prst="rect">
            <a:avLst/>
          </a:prstGeom>
        </p:spPr>
        <p:txBody>
          <a:bodyPr anchor="t" rtlCol="false" tIns="0" lIns="0" bIns="0" rIns="0">
            <a:spAutoFit/>
          </a:bodyPr>
          <a:lstStyle/>
          <a:p>
            <a:pPr>
              <a:lnSpc>
                <a:spcPts val="4108"/>
              </a:lnSpc>
            </a:pPr>
            <a:r>
              <a:rPr lang="en-US" sz="4108" spc="591">
                <a:solidFill>
                  <a:srgbClr val="002A5E"/>
                </a:solidFill>
                <a:latin typeface="Barlow Condensed"/>
              </a:rPr>
              <a:t>1 JOURNEE REMPLIE D’EXPERIENCES + 1 NET WORKING LE SOIR </a:t>
            </a:r>
          </a:p>
        </p:txBody>
      </p:sp>
      <p:sp>
        <p:nvSpPr>
          <p:cNvPr name="TextBox 25" id="25"/>
          <p:cNvSpPr txBox="true"/>
          <p:nvPr/>
        </p:nvSpPr>
        <p:spPr>
          <a:xfrm rot="0">
            <a:off x="6742173" y="3597922"/>
            <a:ext cx="3625125" cy="374671"/>
          </a:xfrm>
          <a:prstGeom prst="rect">
            <a:avLst/>
          </a:prstGeom>
        </p:spPr>
        <p:txBody>
          <a:bodyPr anchor="t" rtlCol="false" tIns="0" lIns="0" bIns="0" rIns="0">
            <a:spAutoFit/>
          </a:bodyPr>
          <a:lstStyle/>
          <a:p>
            <a:pPr algn="ctr">
              <a:lnSpc>
                <a:spcPts val="2995"/>
              </a:lnSpc>
            </a:pPr>
            <a:r>
              <a:rPr lang="en-US" sz="2516">
                <a:solidFill>
                  <a:srgbClr val="FFFFFF"/>
                </a:solidFill>
                <a:latin typeface="Montserrat Classic Bold"/>
              </a:rPr>
              <a:t>Jeudi 6 juin</a:t>
            </a:r>
          </a:p>
        </p:txBody>
      </p:sp>
      <p:sp>
        <p:nvSpPr>
          <p:cNvPr name="TextBox 26" id="26"/>
          <p:cNvSpPr txBox="true"/>
          <p:nvPr/>
        </p:nvSpPr>
        <p:spPr>
          <a:xfrm rot="0">
            <a:off x="6068866" y="4838620"/>
            <a:ext cx="7821750" cy="461137"/>
          </a:xfrm>
          <a:prstGeom prst="rect">
            <a:avLst/>
          </a:prstGeom>
        </p:spPr>
        <p:txBody>
          <a:bodyPr anchor="t" rtlCol="false" tIns="0" lIns="0" bIns="0" rIns="0">
            <a:spAutoFit/>
          </a:bodyPr>
          <a:lstStyle/>
          <a:p>
            <a:pPr algn="just">
              <a:lnSpc>
                <a:spcPts val="3583"/>
              </a:lnSpc>
            </a:pPr>
            <a:r>
              <a:rPr lang="en-US" sz="3199" spc="169">
                <a:solidFill>
                  <a:srgbClr val="FF6600"/>
                </a:solidFill>
                <a:latin typeface="Barlow Bold"/>
              </a:rPr>
              <a:t>LA FABRIQUE DU CHANGEMENT</a:t>
            </a:r>
          </a:p>
        </p:txBody>
      </p:sp>
      <p:sp>
        <p:nvSpPr>
          <p:cNvPr name="TextBox 27" id="27"/>
          <p:cNvSpPr txBox="true"/>
          <p:nvPr/>
        </p:nvSpPr>
        <p:spPr>
          <a:xfrm rot="0">
            <a:off x="5060561" y="5481696"/>
            <a:ext cx="8002114" cy="1016508"/>
          </a:xfrm>
          <a:prstGeom prst="rect">
            <a:avLst/>
          </a:prstGeom>
        </p:spPr>
        <p:txBody>
          <a:bodyPr anchor="t" rtlCol="false" tIns="0" lIns="0" bIns="0" rIns="0">
            <a:spAutoFit/>
          </a:bodyPr>
          <a:lstStyle/>
          <a:p>
            <a:pPr algn="just">
              <a:lnSpc>
                <a:spcPts val="2771"/>
              </a:lnSpc>
              <a:spcBef>
                <a:spcPct val="0"/>
              </a:spcBef>
            </a:pPr>
            <a:r>
              <a:rPr lang="en-US" sz="1979">
                <a:solidFill>
                  <a:srgbClr val="002A5E"/>
                </a:solidFill>
                <a:latin typeface="Montserrat Bold"/>
              </a:rPr>
              <a:t>23 ateliers, 7 conférences </a:t>
            </a:r>
            <a:r>
              <a:rPr lang="en-US" sz="1979">
                <a:solidFill>
                  <a:srgbClr val="002A5E"/>
                </a:solidFill>
                <a:latin typeface="Montserrat"/>
              </a:rPr>
              <a:t>pour réinventer le monde du Travail de demain,  </a:t>
            </a:r>
            <a:r>
              <a:rPr lang="en-US" sz="1979">
                <a:solidFill>
                  <a:srgbClr val="002A5E"/>
                </a:solidFill>
                <a:latin typeface="Montserrat Bold Italics"/>
              </a:rPr>
              <a:t>l’Espace “Santé et Bien-être”</a:t>
            </a:r>
            <a:r>
              <a:rPr lang="en-US" sz="1979">
                <a:solidFill>
                  <a:srgbClr val="002A5E"/>
                </a:solidFill>
                <a:latin typeface="Montserrat"/>
              </a:rPr>
              <a:t> pour le lâcher-prise, le “</a:t>
            </a:r>
            <a:r>
              <a:rPr lang="en-US" sz="1979">
                <a:solidFill>
                  <a:srgbClr val="002A5E"/>
                </a:solidFill>
                <a:latin typeface="Montserrat Bold Italics"/>
              </a:rPr>
              <a:t>Rex de comptoir”</a:t>
            </a:r>
            <a:r>
              <a:rPr lang="en-US" sz="1979">
                <a:solidFill>
                  <a:srgbClr val="002A5E"/>
                </a:solidFill>
                <a:latin typeface="Montserrat"/>
              </a:rPr>
              <a:t>,</a:t>
            </a:r>
            <a:r>
              <a:rPr lang="en-US" sz="1979">
                <a:solidFill>
                  <a:srgbClr val="002A5E"/>
                </a:solidFill>
                <a:latin typeface="Montserrat Bold Italics"/>
              </a:rPr>
              <a:t> </a:t>
            </a:r>
            <a:r>
              <a:rPr lang="en-US" sz="1979">
                <a:solidFill>
                  <a:srgbClr val="002A5E"/>
                </a:solidFill>
                <a:latin typeface="Montserrat"/>
              </a:rPr>
              <a:t>pour le retour d’expériences</a:t>
            </a:r>
          </a:p>
        </p:txBody>
      </p:sp>
      <p:sp>
        <p:nvSpPr>
          <p:cNvPr name="TextBox 28" id="28"/>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7/27</a:t>
            </a:r>
          </a:p>
        </p:txBody>
      </p:sp>
      <p:sp>
        <p:nvSpPr>
          <p:cNvPr name="TextBox 29" id="29"/>
          <p:cNvSpPr txBox="true"/>
          <p:nvPr/>
        </p:nvSpPr>
        <p:spPr>
          <a:xfrm rot="0">
            <a:off x="5672684" y="6997299"/>
            <a:ext cx="2882429" cy="1249680"/>
          </a:xfrm>
          <a:prstGeom prst="rect">
            <a:avLst/>
          </a:prstGeom>
        </p:spPr>
        <p:txBody>
          <a:bodyPr anchor="t" rtlCol="false" tIns="0" lIns="0" bIns="0" rIns="0">
            <a:spAutoFit/>
          </a:bodyPr>
          <a:lstStyle/>
          <a:p>
            <a:pPr>
              <a:lnSpc>
                <a:spcPts val="2520"/>
              </a:lnSpc>
            </a:pPr>
            <a:r>
              <a:rPr lang="en-US" sz="1800">
                <a:solidFill>
                  <a:srgbClr val="002A5E"/>
                </a:solidFill>
                <a:latin typeface="Montserrat Italics"/>
              </a:rPr>
              <a:t>Aérodrome de Temploux</a:t>
            </a:r>
          </a:p>
          <a:p>
            <a:pPr>
              <a:lnSpc>
                <a:spcPts val="2520"/>
              </a:lnSpc>
            </a:pPr>
            <a:r>
              <a:rPr lang="en-US" sz="1800">
                <a:solidFill>
                  <a:srgbClr val="002A5E"/>
                </a:solidFill>
                <a:latin typeface="Montserrat Italics"/>
              </a:rPr>
              <a:t>RUE DU CAPITAINE AVIATEUR JACQUET 44</a:t>
            </a:r>
          </a:p>
          <a:p>
            <a:pPr>
              <a:lnSpc>
                <a:spcPts val="2520"/>
              </a:lnSpc>
            </a:pPr>
            <a:r>
              <a:rPr lang="en-US" sz="1800">
                <a:solidFill>
                  <a:srgbClr val="002A5E"/>
                </a:solidFill>
                <a:latin typeface="Montserrat Italics"/>
              </a:rPr>
              <a:t>5000 NAMUR </a:t>
            </a:r>
          </a:p>
        </p:txBody>
      </p:sp>
      <p:sp>
        <p:nvSpPr>
          <p:cNvPr name="TextBox 30" id="30"/>
          <p:cNvSpPr txBox="true"/>
          <p:nvPr/>
        </p:nvSpPr>
        <p:spPr>
          <a:xfrm rot="0">
            <a:off x="408585" y="3591296"/>
            <a:ext cx="3625125" cy="374671"/>
          </a:xfrm>
          <a:prstGeom prst="rect">
            <a:avLst/>
          </a:prstGeom>
        </p:spPr>
        <p:txBody>
          <a:bodyPr anchor="t" rtlCol="false" tIns="0" lIns="0" bIns="0" rIns="0">
            <a:spAutoFit/>
          </a:bodyPr>
          <a:lstStyle/>
          <a:p>
            <a:pPr algn="ctr">
              <a:lnSpc>
                <a:spcPts val="2995"/>
              </a:lnSpc>
            </a:pPr>
            <a:r>
              <a:rPr lang="en-US" sz="2516">
                <a:solidFill>
                  <a:srgbClr val="FFFFFF"/>
                </a:solidFill>
                <a:latin typeface="Montserrat Classic Bold"/>
              </a:rPr>
              <a:t>du petit déjeuner </a:t>
            </a:r>
          </a:p>
        </p:txBody>
      </p:sp>
      <p:sp>
        <p:nvSpPr>
          <p:cNvPr name="TextBox 31" id="31"/>
          <p:cNvSpPr txBox="true"/>
          <p:nvPr/>
        </p:nvSpPr>
        <p:spPr>
          <a:xfrm rot="0">
            <a:off x="13361785" y="3591296"/>
            <a:ext cx="3625125" cy="374671"/>
          </a:xfrm>
          <a:prstGeom prst="rect">
            <a:avLst/>
          </a:prstGeom>
        </p:spPr>
        <p:txBody>
          <a:bodyPr anchor="t" rtlCol="false" tIns="0" lIns="0" bIns="0" rIns="0">
            <a:spAutoFit/>
          </a:bodyPr>
          <a:lstStyle/>
          <a:p>
            <a:pPr algn="ctr">
              <a:lnSpc>
                <a:spcPts val="2995"/>
              </a:lnSpc>
            </a:pPr>
            <a:r>
              <a:rPr lang="en-US" sz="2516">
                <a:solidFill>
                  <a:srgbClr val="FFFFFF"/>
                </a:solidFill>
                <a:latin typeface="Montserrat Classic Bold"/>
              </a:rPr>
              <a:t>au networking</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CD5C4"/>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1521433">
            <a:off x="14452659" y="4604655"/>
            <a:ext cx="3451866" cy="4010067"/>
            <a:chOff x="0" y="0"/>
            <a:chExt cx="5466080" cy="6350000"/>
          </a:xfrm>
        </p:grpSpPr>
        <p:sp>
          <p:nvSpPr>
            <p:cNvPr name="Freeform 3" id="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4" id="4"/>
            <p:cNvSpPr/>
            <p:nvPr/>
          </p:nvSpPr>
          <p:spPr>
            <a:xfrm flipH="false" flipV="false" rot="-4221674">
              <a:off x="-336703" y="-446739"/>
              <a:ext cx="6058634" cy="6176678"/>
            </a:xfrm>
            <a:custGeom>
              <a:avLst/>
              <a:gdLst/>
              <a:ahLst/>
              <a:cxnLst/>
              <a:rect r="r" b="b" t="t" l="l"/>
              <a:pathLst>
                <a:path h="6176678" w="6058634">
                  <a:moveTo>
                    <a:pt x="6054792" y="4584150"/>
                  </a:moveTo>
                  <a:lnTo>
                    <a:pt x="4424290" y="14954"/>
                  </a:lnTo>
                  <a:cubicBezTo>
                    <a:pt x="4420876" y="5385"/>
                    <a:pt x="4409515" y="0"/>
                    <a:pt x="4399946" y="3415"/>
                  </a:cubicBezTo>
                  <a:lnTo>
                    <a:pt x="14954" y="1568184"/>
                  </a:lnTo>
                  <a:cubicBezTo>
                    <a:pt x="4189" y="1572026"/>
                    <a:pt x="0" y="1582959"/>
                    <a:pt x="3414" y="1592528"/>
                  </a:cubicBezTo>
                  <a:lnTo>
                    <a:pt x="1633916" y="6161724"/>
                  </a:lnTo>
                  <a:cubicBezTo>
                    <a:pt x="1637330" y="6171293"/>
                    <a:pt x="1648691" y="6176678"/>
                    <a:pt x="1658260" y="6173263"/>
                  </a:cubicBezTo>
                  <a:lnTo>
                    <a:pt x="6042056" y="4608921"/>
                  </a:lnTo>
                  <a:cubicBezTo>
                    <a:pt x="6052821" y="4605080"/>
                    <a:pt x="6058633" y="4594915"/>
                    <a:pt x="6054792" y="4584150"/>
                  </a:cubicBezTo>
                  <a:close/>
                </a:path>
              </a:pathLst>
            </a:custGeom>
            <a:blipFill>
              <a:blip r:embed="rId2"/>
              <a:stretch>
                <a:fillRect l="-26597" t="-87" r="-26597" b="-87"/>
              </a:stretch>
            </a:blipFill>
          </p:spPr>
        </p:sp>
        <p:sp>
          <p:nvSpPr>
            <p:cNvPr name="Freeform 5" id="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6" id="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7" id="7"/>
          <p:cNvGrpSpPr>
            <a:grpSpLocks noChangeAspect="true"/>
          </p:cNvGrpSpPr>
          <p:nvPr/>
        </p:nvGrpSpPr>
        <p:grpSpPr>
          <a:xfrm rot="665557">
            <a:off x="10863345" y="2092521"/>
            <a:ext cx="3622265" cy="4208021"/>
            <a:chOff x="0" y="0"/>
            <a:chExt cx="5466080" cy="6350000"/>
          </a:xfrm>
        </p:grpSpPr>
        <p:sp>
          <p:nvSpPr>
            <p:cNvPr name="Freeform 8" id="8"/>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9" id="9"/>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14145" t="0" r="-14145" b="0"/>
              </a:stretch>
            </a:blipFill>
          </p:spPr>
        </p:sp>
        <p:sp>
          <p:nvSpPr>
            <p:cNvPr name="Freeform 10" id="10"/>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1" id="11"/>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2" id="12"/>
          <p:cNvGrpSpPr>
            <a:grpSpLocks noChangeAspect="true"/>
          </p:cNvGrpSpPr>
          <p:nvPr/>
        </p:nvGrpSpPr>
        <p:grpSpPr>
          <a:xfrm rot="-486819">
            <a:off x="14075141" y="-158175"/>
            <a:ext cx="4090591" cy="4752081"/>
            <a:chOff x="0" y="0"/>
            <a:chExt cx="5466080" cy="6350000"/>
          </a:xfrm>
        </p:grpSpPr>
        <p:sp>
          <p:nvSpPr>
            <p:cNvPr name="Freeform 13" id="1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4" id="1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22180" t="0" r="-22180" b="0"/>
              </a:stretch>
            </a:blipFill>
          </p:spPr>
        </p:sp>
        <p:sp>
          <p:nvSpPr>
            <p:cNvPr name="Freeform 15" id="1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6" id="1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7" id="17"/>
          <p:cNvGrpSpPr>
            <a:grpSpLocks noChangeAspect="true"/>
          </p:cNvGrpSpPr>
          <p:nvPr/>
        </p:nvGrpSpPr>
        <p:grpSpPr>
          <a:xfrm rot="-370206">
            <a:off x="5406259" y="5760260"/>
            <a:ext cx="3451866" cy="4010067"/>
            <a:chOff x="0" y="0"/>
            <a:chExt cx="5466080" cy="6350000"/>
          </a:xfrm>
        </p:grpSpPr>
        <p:sp>
          <p:nvSpPr>
            <p:cNvPr name="Freeform 18" id="18"/>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9" id="19"/>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l="-22000" t="0" r="-22000" b="0"/>
              </a:stretch>
            </a:blipFill>
          </p:spPr>
        </p:sp>
        <p:sp>
          <p:nvSpPr>
            <p:cNvPr name="Freeform 20" id="20"/>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21" id="21"/>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22" id="22"/>
          <p:cNvGrpSpPr>
            <a:grpSpLocks noChangeAspect="true"/>
          </p:cNvGrpSpPr>
          <p:nvPr/>
        </p:nvGrpSpPr>
        <p:grpSpPr>
          <a:xfrm rot="0">
            <a:off x="11705598" y="5843039"/>
            <a:ext cx="3622265" cy="4208021"/>
            <a:chOff x="0" y="0"/>
            <a:chExt cx="5466080" cy="6350000"/>
          </a:xfrm>
        </p:grpSpPr>
        <p:sp>
          <p:nvSpPr>
            <p:cNvPr name="Freeform 23" id="2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24" id="2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22180" t="0" r="-22180" b="0"/>
              </a:stretch>
            </a:blipFill>
          </p:spPr>
        </p:sp>
        <p:sp>
          <p:nvSpPr>
            <p:cNvPr name="Freeform 25" id="2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26" id="2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27" id="27"/>
          <p:cNvSpPr/>
          <p:nvPr/>
        </p:nvSpPr>
        <p:spPr>
          <a:xfrm flipH="false" flipV="false" rot="3226254">
            <a:off x="-535028" y="-3379732"/>
            <a:ext cx="4035860" cy="5913348"/>
          </a:xfrm>
          <a:custGeom>
            <a:avLst/>
            <a:gdLst/>
            <a:ahLst/>
            <a:cxnLst/>
            <a:rect r="r" b="b" t="t" l="l"/>
            <a:pathLst>
              <a:path h="5913348" w="4035860">
                <a:moveTo>
                  <a:pt x="0" y="0"/>
                </a:moveTo>
                <a:lnTo>
                  <a:pt x="4035860" y="0"/>
                </a:lnTo>
                <a:lnTo>
                  <a:pt x="4035860" y="5913348"/>
                </a:lnTo>
                <a:lnTo>
                  <a:pt x="0" y="59133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8" id="28"/>
          <p:cNvSpPr/>
          <p:nvPr/>
        </p:nvSpPr>
        <p:spPr>
          <a:xfrm flipH="false" flipV="false" rot="771444">
            <a:off x="15378138" y="8662223"/>
            <a:ext cx="1484596" cy="1130993"/>
          </a:xfrm>
          <a:custGeom>
            <a:avLst/>
            <a:gdLst/>
            <a:ahLst/>
            <a:cxnLst/>
            <a:rect r="r" b="b" t="t" l="l"/>
            <a:pathLst>
              <a:path h="1130993" w="1484596">
                <a:moveTo>
                  <a:pt x="0" y="0"/>
                </a:moveTo>
                <a:lnTo>
                  <a:pt x="1484597" y="0"/>
                </a:lnTo>
                <a:lnTo>
                  <a:pt x="1484597" y="1130992"/>
                </a:lnTo>
                <a:lnTo>
                  <a:pt x="0" y="113099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9" id="29"/>
          <p:cNvSpPr txBox="true"/>
          <p:nvPr/>
        </p:nvSpPr>
        <p:spPr>
          <a:xfrm rot="0">
            <a:off x="2557218" y="9427674"/>
            <a:ext cx="8379566" cy="623386"/>
          </a:xfrm>
          <a:prstGeom prst="rect">
            <a:avLst/>
          </a:prstGeom>
        </p:spPr>
        <p:txBody>
          <a:bodyPr anchor="t" rtlCol="false" tIns="0" lIns="0" bIns="0" rIns="0">
            <a:spAutoFit/>
          </a:bodyPr>
          <a:lstStyle/>
          <a:p>
            <a:pPr algn="ctr">
              <a:lnSpc>
                <a:spcPts val="4667"/>
              </a:lnSpc>
            </a:pPr>
            <a:r>
              <a:rPr lang="en-US" sz="4667">
                <a:solidFill>
                  <a:srgbClr val="002A5E"/>
                </a:solidFill>
                <a:latin typeface="Madelyn"/>
              </a:rPr>
              <a:t>Le festival professionnel des transformations positives</a:t>
            </a:r>
          </a:p>
        </p:txBody>
      </p:sp>
      <p:grpSp>
        <p:nvGrpSpPr>
          <p:cNvPr name="Group 30" id="30"/>
          <p:cNvGrpSpPr>
            <a:grpSpLocks noChangeAspect="true"/>
          </p:cNvGrpSpPr>
          <p:nvPr/>
        </p:nvGrpSpPr>
        <p:grpSpPr>
          <a:xfrm rot="512503">
            <a:off x="8159658" y="5200990"/>
            <a:ext cx="3622265" cy="4208021"/>
            <a:chOff x="0" y="0"/>
            <a:chExt cx="5466080" cy="6350000"/>
          </a:xfrm>
        </p:grpSpPr>
        <p:sp>
          <p:nvSpPr>
            <p:cNvPr name="Freeform 31" id="31"/>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32" id="32"/>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14000" t="0" r="-13999" b="0"/>
              </a:stretch>
            </a:blipFill>
          </p:spPr>
        </p:sp>
        <p:sp>
          <p:nvSpPr>
            <p:cNvPr name="Freeform 33" id="33"/>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34" id="34"/>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35" id="35"/>
          <p:cNvSpPr txBox="true"/>
          <p:nvPr/>
        </p:nvSpPr>
        <p:spPr>
          <a:xfrm rot="0">
            <a:off x="1043544" y="5649949"/>
            <a:ext cx="4876988" cy="959739"/>
          </a:xfrm>
          <a:prstGeom prst="rect">
            <a:avLst/>
          </a:prstGeom>
        </p:spPr>
        <p:txBody>
          <a:bodyPr anchor="t" rtlCol="false" tIns="0" lIns="0" bIns="0" rIns="0">
            <a:spAutoFit/>
          </a:bodyPr>
          <a:lstStyle/>
          <a:p>
            <a:pPr>
              <a:lnSpc>
                <a:spcPts val="2507"/>
              </a:lnSpc>
            </a:pPr>
            <a:r>
              <a:rPr lang="en-US" sz="2199">
                <a:solidFill>
                  <a:srgbClr val="FFFFFF"/>
                </a:solidFill>
                <a:latin typeface="Barlow Bold"/>
              </a:rPr>
              <a:t>LE REX DE COMPTOIR </a:t>
            </a:r>
          </a:p>
          <a:p>
            <a:pPr>
              <a:lnSpc>
                <a:spcPts val="2507"/>
              </a:lnSpc>
            </a:pPr>
            <a:r>
              <a:rPr lang="en-US" sz="2199">
                <a:solidFill>
                  <a:srgbClr val="002A5E"/>
                </a:solidFill>
                <a:latin typeface="Barlow"/>
              </a:rPr>
              <a:t>Pour interroger le fonctionnement </a:t>
            </a:r>
          </a:p>
          <a:p>
            <a:pPr>
              <a:lnSpc>
                <a:spcPts val="2507"/>
              </a:lnSpc>
            </a:pPr>
            <a:r>
              <a:rPr lang="en-US" sz="2199">
                <a:solidFill>
                  <a:srgbClr val="002A5E"/>
                </a:solidFill>
                <a:latin typeface="Barlow"/>
              </a:rPr>
              <a:t>des organisations</a:t>
            </a:r>
          </a:p>
        </p:txBody>
      </p:sp>
      <p:sp>
        <p:nvSpPr>
          <p:cNvPr name="TextBox 36" id="36"/>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8/27</a:t>
            </a:r>
          </a:p>
        </p:txBody>
      </p:sp>
      <p:sp>
        <p:nvSpPr>
          <p:cNvPr name="TextBox 37" id="37"/>
          <p:cNvSpPr txBox="true"/>
          <p:nvPr/>
        </p:nvSpPr>
        <p:spPr>
          <a:xfrm rot="0">
            <a:off x="1028700" y="3559218"/>
            <a:ext cx="5151041" cy="959739"/>
          </a:xfrm>
          <a:prstGeom prst="rect">
            <a:avLst/>
          </a:prstGeom>
        </p:spPr>
        <p:txBody>
          <a:bodyPr anchor="t" rtlCol="false" tIns="0" lIns="0" bIns="0" rIns="0">
            <a:spAutoFit/>
          </a:bodyPr>
          <a:lstStyle/>
          <a:p>
            <a:pPr>
              <a:lnSpc>
                <a:spcPts val="2507"/>
              </a:lnSpc>
            </a:pPr>
            <a:r>
              <a:rPr lang="en-US" sz="2199">
                <a:solidFill>
                  <a:srgbClr val="FFFFFF"/>
                </a:solidFill>
                <a:latin typeface="Barlow Bold"/>
              </a:rPr>
              <a:t>L‘AERODROME</a:t>
            </a:r>
            <a:r>
              <a:rPr lang="en-US" sz="2199">
                <a:solidFill>
                  <a:srgbClr val="002A5E"/>
                </a:solidFill>
                <a:latin typeface="Barlow Bold"/>
              </a:rPr>
              <a:t> </a:t>
            </a:r>
          </a:p>
          <a:p>
            <a:pPr>
              <a:lnSpc>
                <a:spcPts val="2507"/>
              </a:lnSpc>
            </a:pPr>
            <a:r>
              <a:rPr lang="en-US" sz="2199">
                <a:solidFill>
                  <a:srgbClr val="002A5E"/>
                </a:solidFill>
                <a:latin typeface="Barlow"/>
              </a:rPr>
              <a:t>Un lieu pour s’envoler tout en gardant les pieds sur terre</a:t>
            </a:r>
          </a:p>
        </p:txBody>
      </p:sp>
      <p:sp>
        <p:nvSpPr>
          <p:cNvPr name="TextBox 38" id="38"/>
          <p:cNvSpPr txBox="true"/>
          <p:nvPr/>
        </p:nvSpPr>
        <p:spPr>
          <a:xfrm rot="0">
            <a:off x="1028700" y="6761459"/>
            <a:ext cx="4876988" cy="645414"/>
          </a:xfrm>
          <a:prstGeom prst="rect">
            <a:avLst/>
          </a:prstGeom>
        </p:spPr>
        <p:txBody>
          <a:bodyPr anchor="t" rtlCol="false" tIns="0" lIns="0" bIns="0" rIns="0">
            <a:spAutoFit/>
          </a:bodyPr>
          <a:lstStyle/>
          <a:p>
            <a:pPr>
              <a:lnSpc>
                <a:spcPts val="2507"/>
              </a:lnSpc>
            </a:pPr>
            <a:r>
              <a:rPr lang="en-US" sz="2199">
                <a:solidFill>
                  <a:srgbClr val="FFFFFF"/>
                </a:solidFill>
                <a:latin typeface="Barlow Bold"/>
              </a:rPr>
              <a:t>UN ESPACE SANTÉ BIEN-ÊTRE </a:t>
            </a:r>
          </a:p>
          <a:p>
            <a:pPr>
              <a:lnSpc>
                <a:spcPts val="2507"/>
              </a:lnSpc>
            </a:pPr>
            <a:r>
              <a:rPr lang="en-US" sz="2199">
                <a:solidFill>
                  <a:srgbClr val="002A5E"/>
                </a:solidFill>
                <a:latin typeface="Barlow"/>
              </a:rPr>
              <a:t>Pour prendre le temps d’une pause</a:t>
            </a:r>
          </a:p>
        </p:txBody>
      </p:sp>
      <p:sp>
        <p:nvSpPr>
          <p:cNvPr name="TextBox 39" id="39"/>
          <p:cNvSpPr txBox="true"/>
          <p:nvPr/>
        </p:nvSpPr>
        <p:spPr>
          <a:xfrm rot="0">
            <a:off x="1028700" y="4626632"/>
            <a:ext cx="5695539" cy="959739"/>
          </a:xfrm>
          <a:prstGeom prst="rect">
            <a:avLst/>
          </a:prstGeom>
        </p:spPr>
        <p:txBody>
          <a:bodyPr anchor="t" rtlCol="false" tIns="0" lIns="0" bIns="0" rIns="0">
            <a:spAutoFit/>
          </a:bodyPr>
          <a:lstStyle/>
          <a:p>
            <a:pPr>
              <a:lnSpc>
                <a:spcPts val="2507"/>
              </a:lnSpc>
            </a:pPr>
            <a:r>
              <a:rPr lang="en-US" sz="2199">
                <a:solidFill>
                  <a:srgbClr val="FFFFFF"/>
                </a:solidFill>
                <a:latin typeface="Barlow Bold"/>
              </a:rPr>
              <a:t>UN ESPACE LIBRAIRIE  PROFESSIONNELLE</a:t>
            </a:r>
          </a:p>
          <a:p>
            <a:pPr>
              <a:lnSpc>
                <a:spcPts val="2507"/>
              </a:lnSpc>
            </a:pPr>
            <a:r>
              <a:rPr lang="en-US" sz="2199">
                <a:solidFill>
                  <a:srgbClr val="002A5E"/>
                </a:solidFill>
                <a:latin typeface="Barlow"/>
              </a:rPr>
              <a:t>Pour aller plus loin sur les thématiques de l’événement  </a:t>
            </a:r>
          </a:p>
        </p:txBody>
      </p:sp>
      <p:sp>
        <p:nvSpPr>
          <p:cNvPr name="TextBox 40" id="40"/>
          <p:cNvSpPr txBox="true"/>
          <p:nvPr/>
        </p:nvSpPr>
        <p:spPr>
          <a:xfrm rot="0">
            <a:off x="1043544" y="1190625"/>
            <a:ext cx="13647390" cy="1165428"/>
          </a:xfrm>
          <a:prstGeom prst="rect">
            <a:avLst/>
          </a:prstGeom>
        </p:spPr>
        <p:txBody>
          <a:bodyPr anchor="t" rtlCol="false" tIns="0" lIns="0" bIns="0" rIns="0">
            <a:spAutoFit/>
          </a:bodyPr>
          <a:lstStyle/>
          <a:p>
            <a:pPr>
              <a:lnSpc>
                <a:spcPts val="8757"/>
              </a:lnSpc>
            </a:pPr>
            <a:r>
              <a:rPr lang="en-US" sz="8757" spc="1261">
                <a:solidFill>
                  <a:srgbClr val="002A5E"/>
                </a:solidFill>
                <a:latin typeface="Barlow Condensed Bold"/>
              </a:rPr>
              <a:t>LE COEUR</a:t>
            </a:r>
            <a:r>
              <a:rPr lang="en-US" sz="8757" spc="1261">
                <a:solidFill>
                  <a:srgbClr val="002A5E"/>
                </a:solidFill>
                <a:latin typeface="Barlow Condensed"/>
              </a:rPr>
              <a:t> DE LA FABRIQUE</a:t>
            </a:r>
          </a:p>
        </p:txBody>
      </p:sp>
      <p:sp>
        <p:nvSpPr>
          <p:cNvPr name="TextBox 41" id="41"/>
          <p:cNvSpPr txBox="true"/>
          <p:nvPr/>
        </p:nvSpPr>
        <p:spPr>
          <a:xfrm rot="0">
            <a:off x="1043544" y="2427544"/>
            <a:ext cx="9620176" cy="542508"/>
          </a:xfrm>
          <a:prstGeom prst="rect">
            <a:avLst/>
          </a:prstGeom>
        </p:spPr>
        <p:txBody>
          <a:bodyPr anchor="t" rtlCol="false" tIns="0" lIns="0" bIns="0" rIns="0">
            <a:spAutoFit/>
          </a:bodyPr>
          <a:lstStyle/>
          <a:p>
            <a:pPr>
              <a:lnSpc>
                <a:spcPts val="4108"/>
              </a:lnSpc>
            </a:pPr>
            <a:r>
              <a:rPr lang="en-US" sz="4108" spc="591">
                <a:solidFill>
                  <a:srgbClr val="002A5E"/>
                </a:solidFill>
                <a:latin typeface="Barlow Condensed"/>
              </a:rPr>
              <a:t>Jeudi 6 juin - Aérodrome de Temploux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A9CE"/>
        </a:solidFill>
      </p:bgPr>
    </p:bg>
    <p:spTree>
      <p:nvGrpSpPr>
        <p:cNvPr id="1" name=""/>
        <p:cNvGrpSpPr/>
        <p:nvPr/>
      </p:nvGrpSpPr>
      <p:grpSpPr>
        <a:xfrm>
          <a:off x="0" y="0"/>
          <a:ext cx="0" cy="0"/>
          <a:chOff x="0" y="0"/>
          <a:chExt cx="0" cy="0"/>
        </a:xfrm>
      </p:grpSpPr>
      <p:grpSp>
        <p:nvGrpSpPr>
          <p:cNvPr name="Group 2" id="2"/>
          <p:cNvGrpSpPr/>
          <p:nvPr/>
        </p:nvGrpSpPr>
        <p:grpSpPr>
          <a:xfrm rot="0">
            <a:off x="-2498129" y="5903953"/>
            <a:ext cx="3086100" cy="1379742"/>
            <a:chOff x="0" y="0"/>
            <a:chExt cx="812800" cy="363389"/>
          </a:xfrm>
        </p:grpSpPr>
        <p:sp>
          <p:nvSpPr>
            <p:cNvPr name="Freeform 3" id="3"/>
            <p:cNvSpPr/>
            <p:nvPr/>
          </p:nvSpPr>
          <p:spPr>
            <a:xfrm flipH="false" flipV="false" rot="0">
              <a:off x="0" y="0"/>
              <a:ext cx="812800" cy="363389"/>
            </a:xfrm>
            <a:custGeom>
              <a:avLst/>
              <a:gdLst/>
              <a:ahLst/>
              <a:cxnLst/>
              <a:rect r="r" b="b" t="t" l="l"/>
              <a:pathLst>
                <a:path h="363389" w="812800">
                  <a:moveTo>
                    <a:pt x="0" y="0"/>
                  </a:moveTo>
                  <a:lnTo>
                    <a:pt x="812800" y="0"/>
                  </a:lnTo>
                  <a:lnTo>
                    <a:pt x="812800" y="363389"/>
                  </a:lnTo>
                  <a:lnTo>
                    <a:pt x="0" y="363389"/>
                  </a:lnTo>
                  <a:close/>
                </a:path>
              </a:pathLst>
            </a:custGeom>
            <a:solidFill>
              <a:srgbClr val="FFFFFF"/>
            </a:solidFill>
          </p:spPr>
        </p:sp>
        <p:sp>
          <p:nvSpPr>
            <p:cNvPr name="TextBox 4" id="4"/>
            <p:cNvSpPr txBox="true"/>
            <p:nvPr/>
          </p:nvSpPr>
          <p:spPr>
            <a:xfrm>
              <a:off x="0" y="-38100"/>
              <a:ext cx="812800" cy="401489"/>
            </a:xfrm>
            <a:prstGeom prst="rect">
              <a:avLst/>
            </a:prstGeom>
          </p:spPr>
          <p:txBody>
            <a:bodyPr anchor="ctr" rtlCol="false" tIns="59377" lIns="59377" bIns="59377" rIns="59377"/>
            <a:lstStyle/>
            <a:p>
              <a:pPr algn="ctr">
                <a:lnSpc>
                  <a:spcPts val="2781"/>
                </a:lnSpc>
                <a:spcBef>
                  <a:spcPct val="0"/>
                </a:spcBef>
              </a:pPr>
            </a:p>
          </p:txBody>
        </p:sp>
      </p:grpSp>
      <p:grpSp>
        <p:nvGrpSpPr>
          <p:cNvPr name="Group 5" id="5"/>
          <p:cNvGrpSpPr/>
          <p:nvPr/>
        </p:nvGrpSpPr>
        <p:grpSpPr>
          <a:xfrm rot="0">
            <a:off x="-2498129" y="7783747"/>
            <a:ext cx="3086100" cy="2039587"/>
            <a:chOff x="0" y="0"/>
            <a:chExt cx="812800" cy="537175"/>
          </a:xfrm>
        </p:grpSpPr>
        <p:sp>
          <p:nvSpPr>
            <p:cNvPr name="Freeform 6" id="6"/>
            <p:cNvSpPr/>
            <p:nvPr/>
          </p:nvSpPr>
          <p:spPr>
            <a:xfrm flipH="false" flipV="false" rot="0">
              <a:off x="0" y="0"/>
              <a:ext cx="812800" cy="537175"/>
            </a:xfrm>
            <a:custGeom>
              <a:avLst/>
              <a:gdLst/>
              <a:ahLst/>
              <a:cxnLst/>
              <a:rect r="r" b="b" t="t" l="l"/>
              <a:pathLst>
                <a:path h="537175" w="812800">
                  <a:moveTo>
                    <a:pt x="0" y="0"/>
                  </a:moveTo>
                  <a:lnTo>
                    <a:pt x="812800" y="0"/>
                  </a:lnTo>
                  <a:lnTo>
                    <a:pt x="812800" y="537175"/>
                  </a:lnTo>
                  <a:lnTo>
                    <a:pt x="0" y="537175"/>
                  </a:lnTo>
                  <a:close/>
                </a:path>
              </a:pathLst>
            </a:custGeom>
            <a:solidFill>
              <a:srgbClr val="002A5E"/>
            </a:solidFill>
          </p:spPr>
        </p:sp>
        <p:sp>
          <p:nvSpPr>
            <p:cNvPr name="TextBox 7" id="7"/>
            <p:cNvSpPr txBox="true"/>
            <p:nvPr/>
          </p:nvSpPr>
          <p:spPr>
            <a:xfrm>
              <a:off x="0" y="-38100"/>
              <a:ext cx="812800" cy="575275"/>
            </a:xfrm>
            <a:prstGeom prst="rect">
              <a:avLst/>
            </a:prstGeom>
          </p:spPr>
          <p:txBody>
            <a:bodyPr anchor="ctr" rtlCol="false" tIns="59377" lIns="59377" bIns="59377" rIns="59377"/>
            <a:lstStyle/>
            <a:p>
              <a:pPr algn="ctr">
                <a:lnSpc>
                  <a:spcPts val="2781"/>
                </a:lnSpc>
                <a:spcBef>
                  <a:spcPct val="0"/>
                </a:spcBef>
              </a:pPr>
            </a:p>
          </p:txBody>
        </p:sp>
      </p:grpSp>
      <p:grpSp>
        <p:nvGrpSpPr>
          <p:cNvPr name="Group 8" id="8"/>
          <p:cNvGrpSpPr/>
          <p:nvPr/>
        </p:nvGrpSpPr>
        <p:grpSpPr>
          <a:xfrm rot="0">
            <a:off x="10275790" y="-1706004"/>
            <a:ext cx="14363385" cy="12400193"/>
            <a:chOff x="0" y="0"/>
            <a:chExt cx="19151180" cy="16533590"/>
          </a:xfrm>
        </p:grpSpPr>
        <p:sp>
          <p:nvSpPr>
            <p:cNvPr name="Freeform 9" id="9"/>
            <p:cNvSpPr/>
            <p:nvPr/>
          </p:nvSpPr>
          <p:spPr>
            <a:xfrm flipH="false" flipV="false" rot="0">
              <a:off x="2235297" y="2904484"/>
              <a:ext cx="16330358" cy="12472311"/>
            </a:xfrm>
            <a:custGeom>
              <a:avLst/>
              <a:gdLst/>
              <a:ahLst/>
              <a:cxnLst/>
              <a:rect r="r" b="b" t="t" l="l"/>
              <a:pathLst>
                <a:path h="12472311" w="16330358">
                  <a:moveTo>
                    <a:pt x="0" y="0"/>
                  </a:moveTo>
                  <a:lnTo>
                    <a:pt x="16330358" y="0"/>
                  </a:lnTo>
                  <a:lnTo>
                    <a:pt x="16330358" y="12472311"/>
                  </a:lnTo>
                  <a:lnTo>
                    <a:pt x="0" y="12472311"/>
                  </a:lnTo>
                  <a:lnTo>
                    <a:pt x="0" y="0"/>
                  </a:lnTo>
                  <a:close/>
                </a:path>
              </a:pathLst>
            </a:custGeom>
            <a:blipFill>
              <a:blip r:embed="rId2"/>
              <a:stretch>
                <a:fillRect l="0" t="0" r="0" b="0"/>
              </a:stretch>
            </a:blipFill>
          </p:spPr>
        </p:sp>
        <p:sp>
          <p:nvSpPr>
            <p:cNvPr name="Freeform 10" id="10"/>
            <p:cNvSpPr/>
            <p:nvPr/>
          </p:nvSpPr>
          <p:spPr>
            <a:xfrm flipH="false" flipV="false" rot="0">
              <a:off x="0" y="0"/>
              <a:ext cx="19151180" cy="16533590"/>
            </a:xfrm>
            <a:custGeom>
              <a:avLst/>
              <a:gdLst/>
              <a:ahLst/>
              <a:cxnLst/>
              <a:rect r="r" b="b" t="t" l="l"/>
              <a:pathLst>
                <a:path h="16533590" w="19151180">
                  <a:moveTo>
                    <a:pt x="0" y="0"/>
                  </a:moveTo>
                  <a:lnTo>
                    <a:pt x="19151180" y="0"/>
                  </a:lnTo>
                  <a:lnTo>
                    <a:pt x="19151180" y="16533590"/>
                  </a:lnTo>
                  <a:lnTo>
                    <a:pt x="0" y="16533590"/>
                  </a:lnTo>
                  <a:lnTo>
                    <a:pt x="0" y="0"/>
                  </a:lnTo>
                  <a:close/>
                </a:path>
              </a:pathLst>
            </a:custGeom>
            <a:blipFill>
              <a:blip r:embed="rId3"/>
              <a:stretch>
                <a:fillRect l="-5798" t="-1795" r="-7555" b="-5608"/>
              </a:stretch>
            </a:blipFill>
          </p:spPr>
        </p:sp>
      </p:grpSp>
      <p:sp>
        <p:nvSpPr>
          <p:cNvPr name="TextBox 11" id="11"/>
          <p:cNvSpPr txBox="true"/>
          <p:nvPr/>
        </p:nvSpPr>
        <p:spPr>
          <a:xfrm rot="0">
            <a:off x="347606" y="3576302"/>
            <a:ext cx="9980042" cy="1742204"/>
          </a:xfrm>
          <a:prstGeom prst="rect">
            <a:avLst/>
          </a:prstGeom>
        </p:spPr>
        <p:txBody>
          <a:bodyPr anchor="t" rtlCol="false" tIns="0" lIns="0" bIns="0" rIns="0">
            <a:spAutoFit/>
          </a:bodyPr>
          <a:lstStyle/>
          <a:p>
            <a:pPr>
              <a:lnSpc>
                <a:spcPts val="13090"/>
              </a:lnSpc>
            </a:pPr>
            <a:r>
              <a:rPr lang="en-US" sz="13090" spc="1885">
                <a:solidFill>
                  <a:srgbClr val="002A5E"/>
                </a:solidFill>
                <a:latin typeface="Barlow Condensed Bold"/>
              </a:rPr>
              <a:t>PROGRAMME </a:t>
            </a:r>
          </a:p>
        </p:txBody>
      </p:sp>
      <p:sp>
        <p:nvSpPr>
          <p:cNvPr name="TextBox 12" id="12"/>
          <p:cNvSpPr txBox="true"/>
          <p:nvPr/>
        </p:nvSpPr>
        <p:spPr>
          <a:xfrm rot="0">
            <a:off x="16282913" y="9378455"/>
            <a:ext cx="1628924" cy="438784"/>
          </a:xfrm>
          <a:prstGeom prst="rect">
            <a:avLst/>
          </a:prstGeom>
        </p:spPr>
        <p:txBody>
          <a:bodyPr anchor="t" rtlCol="false" tIns="0" lIns="0" bIns="0" rIns="0">
            <a:spAutoFit/>
          </a:bodyPr>
          <a:lstStyle/>
          <a:p>
            <a:pPr algn="r">
              <a:lnSpc>
                <a:spcPts val="3640"/>
              </a:lnSpc>
            </a:pPr>
            <a:r>
              <a:rPr lang="en-US" sz="2600" spc="548">
                <a:solidFill>
                  <a:srgbClr val="002A5E"/>
                </a:solidFill>
                <a:latin typeface="Barlow"/>
              </a:rPr>
              <a:t>9/27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DAGBpSQ4HnA</dc:identifier>
  <dcterms:modified xsi:type="dcterms:W3CDTF">2011-08-01T06:04:30Z</dcterms:modified>
  <cp:revision>1</cp:revision>
  <dc:title>Programme NAMUR &amp; PARTENARIAT</dc:title>
</cp:coreProperties>
</file>