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340" r:id="rId2"/>
    <p:sldId id="339" r:id="rId3"/>
    <p:sldId id="338" r:id="rId4"/>
    <p:sldId id="341" r:id="rId5"/>
    <p:sldId id="331" r:id="rId6"/>
    <p:sldId id="333" r:id="rId7"/>
    <p:sldId id="335" r:id="rId8"/>
    <p:sldId id="337" r:id="rId9"/>
    <p:sldId id="342" r:id="rId10"/>
    <p:sldId id="336" r:id="rId11"/>
  </p:sldIdLst>
  <p:sldSz cx="9144000" cy="5143500" type="screen16x9"/>
  <p:notesSz cx="6735763" cy="9866313"/>
  <p:embeddedFontLst>
    <p:embeddedFont>
      <p:font typeface="Bahnschrift SemiBold" panose="020F0502020204030204" pitchFamily="34" charset="0"/>
      <p:regular r:id="rId13"/>
      <p:bold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Light" panose="020F0302020204030204" pitchFamily="34" charset="0"/>
      <p:regular r:id="rId19"/>
      <p:bold r:id="rId20"/>
      <p:italic r:id="rId21"/>
      <p:boldItalic r:id="rId22"/>
    </p:embeddedFont>
    <p:embeddedFont>
      <p:font typeface="Pangolin" pitchFamily="2" charset="77"/>
      <p:regular r:id="rId23"/>
    </p:embeddedFont>
    <p:embeddedFont>
      <p:font typeface="Poppins ExtraBold" panose="020B0604020202020204" pitchFamily="34" charset="0"/>
      <p:bold r:id="rId24"/>
      <p:italic r:id="rId25"/>
      <p:boldItalic r:id="rId26"/>
    </p:embeddedFont>
    <p:embeddedFont>
      <p:font typeface="Questrial" pitchFamily="2" charset="77"/>
      <p:regular r:id="rId27"/>
    </p:embeddedFont>
    <p:embeddedFont>
      <p:font typeface="Virgil 3 YOFF" panose="02000506020000020003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39B"/>
    <a:srgbClr val="868E96"/>
    <a:srgbClr val="C10202"/>
    <a:srgbClr val="FFC412"/>
    <a:srgbClr val="FFC000"/>
    <a:srgbClr val="FFFFFF"/>
    <a:srgbClr val="FFD65A"/>
    <a:srgbClr val="E97900"/>
    <a:srgbClr val="F17D00"/>
    <a:srgbClr val="FD7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40ACB2-F597-4ED0-B621-8DF194CBCAB0}">
  <a:tblStyle styleId="{5A40ACB2-F597-4ED0-B621-8DF194CBCA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0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656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3" name="Google Shape;3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83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92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61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30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12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73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88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44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22edf4071_0_45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21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Text Collumns">
  <p:cSld name="CUSTOM_3">
    <p:bg>
      <p:bgPr>
        <a:solidFill>
          <a:schemeClr val="lt1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20"/>
          <p:cNvSpPr txBox="1">
            <a:spLocks noGrp="1"/>
          </p:cNvSpPr>
          <p:nvPr>
            <p:ph type="title"/>
          </p:nvPr>
        </p:nvSpPr>
        <p:spPr>
          <a:xfrm>
            <a:off x="1348654" y="209209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067" name="Google Shape;2067;p20"/>
          <p:cNvSpPr txBox="1">
            <a:spLocks noGrp="1"/>
          </p:cNvSpPr>
          <p:nvPr>
            <p:ph type="subTitle" idx="1"/>
          </p:nvPr>
        </p:nvSpPr>
        <p:spPr>
          <a:xfrm>
            <a:off x="1347375" y="2418500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68" name="Google Shape;2068;p20"/>
          <p:cNvSpPr txBox="1">
            <a:spLocks noGrp="1"/>
          </p:cNvSpPr>
          <p:nvPr>
            <p:ph type="title" idx="2"/>
          </p:nvPr>
        </p:nvSpPr>
        <p:spPr>
          <a:xfrm>
            <a:off x="3579450" y="209209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069" name="Google Shape;2069;p20"/>
          <p:cNvSpPr txBox="1">
            <a:spLocks noGrp="1"/>
          </p:cNvSpPr>
          <p:nvPr>
            <p:ph type="subTitle" idx="3"/>
          </p:nvPr>
        </p:nvSpPr>
        <p:spPr>
          <a:xfrm>
            <a:off x="3580697" y="2418500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70" name="Google Shape;2070;p20"/>
          <p:cNvSpPr txBox="1">
            <a:spLocks noGrp="1"/>
          </p:cNvSpPr>
          <p:nvPr>
            <p:ph type="title" idx="4"/>
          </p:nvPr>
        </p:nvSpPr>
        <p:spPr>
          <a:xfrm>
            <a:off x="5810239" y="209209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071" name="Google Shape;2071;p20"/>
          <p:cNvSpPr txBox="1">
            <a:spLocks noGrp="1"/>
          </p:cNvSpPr>
          <p:nvPr>
            <p:ph type="subTitle" idx="5"/>
          </p:nvPr>
        </p:nvSpPr>
        <p:spPr>
          <a:xfrm>
            <a:off x="5811500" y="2418500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72" name="Google Shape;2072;p20"/>
          <p:cNvSpPr txBox="1">
            <a:spLocks noGrp="1"/>
          </p:cNvSpPr>
          <p:nvPr>
            <p:ph type="title" idx="6"/>
          </p:nvPr>
        </p:nvSpPr>
        <p:spPr>
          <a:xfrm>
            <a:off x="1348650" y="3620225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073" name="Google Shape;2073;p20"/>
          <p:cNvSpPr txBox="1">
            <a:spLocks noGrp="1"/>
          </p:cNvSpPr>
          <p:nvPr>
            <p:ph type="subTitle" idx="7"/>
          </p:nvPr>
        </p:nvSpPr>
        <p:spPr>
          <a:xfrm>
            <a:off x="1348650" y="3946625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74" name="Google Shape;2074;p20"/>
          <p:cNvSpPr txBox="1">
            <a:spLocks noGrp="1"/>
          </p:cNvSpPr>
          <p:nvPr>
            <p:ph type="title" idx="8"/>
          </p:nvPr>
        </p:nvSpPr>
        <p:spPr>
          <a:xfrm>
            <a:off x="3579448" y="3620225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075" name="Google Shape;2075;p20"/>
          <p:cNvSpPr txBox="1">
            <a:spLocks noGrp="1"/>
          </p:cNvSpPr>
          <p:nvPr>
            <p:ph type="subTitle" idx="9"/>
          </p:nvPr>
        </p:nvSpPr>
        <p:spPr>
          <a:xfrm>
            <a:off x="3579449" y="3946625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76" name="Google Shape;2076;p20"/>
          <p:cNvSpPr txBox="1">
            <a:spLocks noGrp="1"/>
          </p:cNvSpPr>
          <p:nvPr>
            <p:ph type="title" idx="13"/>
          </p:nvPr>
        </p:nvSpPr>
        <p:spPr>
          <a:xfrm>
            <a:off x="5810248" y="3620225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077" name="Google Shape;2077;p20"/>
          <p:cNvSpPr txBox="1">
            <a:spLocks noGrp="1"/>
          </p:cNvSpPr>
          <p:nvPr>
            <p:ph type="subTitle" idx="14"/>
          </p:nvPr>
        </p:nvSpPr>
        <p:spPr>
          <a:xfrm>
            <a:off x="5810250" y="3946625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78" name="Google Shape;2078;p20"/>
          <p:cNvSpPr txBox="1">
            <a:spLocks noGrp="1"/>
          </p:cNvSpPr>
          <p:nvPr>
            <p:ph type="title" idx="15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24525" y="-25"/>
            <a:ext cx="4120905" cy="5143551"/>
          </a:xfrm>
          <a:custGeom>
            <a:avLst/>
            <a:gdLst/>
            <a:ahLst/>
            <a:cxnLst/>
            <a:rect l="l" t="t" r="r" b="b"/>
            <a:pathLst>
              <a:path w="39606" h="43072" extrusionOk="0">
                <a:moveTo>
                  <a:pt x="0" y="1"/>
                </a:moveTo>
                <a:lnTo>
                  <a:pt x="0" y="43071"/>
                </a:lnTo>
                <a:lnTo>
                  <a:pt x="39606" y="43071"/>
                </a:lnTo>
                <a:lnTo>
                  <a:pt x="396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4196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4196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08114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16629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16629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166294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33760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933760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923331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680368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680368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68036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44897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44897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4385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19558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19558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195585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96419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96419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953802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71080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71080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710801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47826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47826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467838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224876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224876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224876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9348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9348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83093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74009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74009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40092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497129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498309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497129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25534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25534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2553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0" y="4605900"/>
            <a:ext cx="1785900" cy="537600"/>
          </a:xfrm>
          <a:prstGeom prst="rect">
            <a:avLst/>
          </a:prstGeom>
          <a:solidFill>
            <a:srgbClr val="C00A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65193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65193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65193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65193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64036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640364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8841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8841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8841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8841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48726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4872614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 txBox="1">
            <a:spLocks noGrp="1"/>
          </p:cNvSpPr>
          <p:nvPr>
            <p:ph type="ctrTitle" hasCustomPrompt="1"/>
          </p:nvPr>
        </p:nvSpPr>
        <p:spPr>
          <a:xfrm>
            <a:off x="637550" y="1470025"/>
            <a:ext cx="3955800" cy="25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5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ubTitle" idx="1"/>
          </p:nvPr>
        </p:nvSpPr>
        <p:spPr>
          <a:xfrm>
            <a:off x="637550" y="4030950"/>
            <a:ext cx="3955800" cy="4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sz="1700">
                <a:solidFill>
                  <a:srgbClr val="C00A2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00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8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4.jp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4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6.png"/><Relationship Id="rId5" Type="http://schemas.openxmlformats.org/officeDocument/2006/relationships/image" Target="../media/image36.pn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53.png"/><Relationship Id="rId4" Type="http://schemas.openxmlformats.org/officeDocument/2006/relationships/image" Target="../media/image4.jp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image" Target="../media/image6.png"/><Relationship Id="rId4" Type="http://schemas.openxmlformats.org/officeDocument/2006/relationships/image" Target="../media/image56.png"/><Relationship Id="rId9" Type="http://schemas.openxmlformats.org/officeDocument/2006/relationships/image" Target="../media/image5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p34"/>
          <p:cNvSpPr txBox="1">
            <a:spLocks noGrp="1"/>
          </p:cNvSpPr>
          <p:nvPr>
            <p:ph type="ctrTitle"/>
          </p:nvPr>
        </p:nvSpPr>
        <p:spPr>
          <a:xfrm>
            <a:off x="274187" y="1488104"/>
            <a:ext cx="4012272" cy="1169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ahnschrift SemiBold" panose="020B0502040204020203" pitchFamily="34" charset="0"/>
              </a:rPr>
              <a:t>PIA | </a:t>
            </a:r>
            <a:br>
              <a:rPr lang="en" sz="3200" dirty="0">
                <a:latin typeface="Bahnschrift SemiBold" panose="020B0502040204020203" pitchFamily="34" charset="0"/>
              </a:rPr>
            </a:br>
            <a:r>
              <a:rPr lang="en" sz="3200" dirty="0">
                <a:latin typeface="Bahnschrift SemiBold" panose="020B0502040204020203" pitchFamily="34" charset="0"/>
              </a:rPr>
              <a:t>Note de cadrage</a:t>
            </a:r>
            <a:endParaRPr sz="3200" dirty="0">
              <a:latin typeface="Bahnschrift SemiBold" panose="020B0502040204020203" pitchFamily="34" charset="0"/>
            </a:endParaRPr>
          </a:p>
        </p:txBody>
      </p:sp>
      <p:pic>
        <p:nvPicPr>
          <p:cNvPr id="3117" name="Google Shape;3117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40" y="1571718"/>
            <a:ext cx="3259047" cy="21726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8" y="152400"/>
            <a:ext cx="2160478" cy="92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383" y="1488104"/>
            <a:ext cx="1056168" cy="703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587" y="3120460"/>
            <a:ext cx="4155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fr-FR" u="sng" dirty="0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Sous-action</a:t>
            </a:r>
            <a:r>
              <a:rPr lang="fr-FR" dirty="0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 : Change </a:t>
            </a:r>
            <a:r>
              <a:rPr lang="fr-FR" dirty="0" err="1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Lab</a:t>
            </a:r>
            <a:endParaRPr lang="fr-FR" dirty="0">
              <a:solidFill>
                <a:schemeClr val="accent4"/>
              </a:solidFill>
              <a:latin typeface="Bahnschrift SemiBold" panose="020B0502040204020203" pitchFamily="34" charset="0"/>
              <a:cs typeface="Poppins ExtraBold" panose="020B0604020202020204" charset="0"/>
            </a:endParaRPr>
          </a:p>
        </p:txBody>
      </p:sp>
      <p:sp>
        <p:nvSpPr>
          <p:cNvPr id="11" name="Google Shape;4730;p80"/>
          <p:cNvSpPr/>
          <p:nvPr/>
        </p:nvSpPr>
        <p:spPr>
          <a:xfrm>
            <a:off x="227939" y="2858932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488" y="2765076"/>
            <a:ext cx="45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fr-FR" u="sng" dirty="0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Action</a:t>
            </a:r>
            <a:r>
              <a:rPr lang="fr-FR" dirty="0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 : Innover en transformation des organisations</a:t>
            </a:r>
          </a:p>
        </p:txBody>
      </p:sp>
      <p:grpSp>
        <p:nvGrpSpPr>
          <p:cNvPr id="13" name="Google Shape;4711;p80"/>
          <p:cNvGrpSpPr/>
          <p:nvPr/>
        </p:nvGrpSpPr>
        <p:grpSpPr>
          <a:xfrm>
            <a:off x="387836" y="3236402"/>
            <a:ext cx="145405" cy="113794"/>
            <a:chOff x="4768325" y="2163475"/>
            <a:chExt cx="59700" cy="46725"/>
          </a:xfrm>
          <a:solidFill>
            <a:schemeClr val="accent6"/>
          </a:solidFill>
        </p:grpSpPr>
        <p:sp>
          <p:nvSpPr>
            <p:cNvPr id="14" name="Google Shape;4712;p8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13;p8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4707;p80"/>
          <p:cNvGrpSpPr/>
          <p:nvPr/>
        </p:nvGrpSpPr>
        <p:grpSpPr>
          <a:xfrm>
            <a:off x="658290" y="3561436"/>
            <a:ext cx="125190" cy="127859"/>
            <a:chOff x="4676550" y="2160575"/>
            <a:chExt cx="51400" cy="52500"/>
          </a:xfrm>
          <a:solidFill>
            <a:schemeClr val="accent6"/>
          </a:solidFill>
        </p:grpSpPr>
        <p:sp>
          <p:nvSpPr>
            <p:cNvPr id="17" name="Google Shape;4708;p8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09;p8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10;p8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49655" y="3462532"/>
            <a:ext cx="3407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fr-FR" u="sng" dirty="0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Partenaire</a:t>
            </a:r>
            <a:r>
              <a:rPr lang="fr-FR" dirty="0">
                <a:solidFill>
                  <a:schemeClr val="accent4"/>
                </a:solidFill>
                <a:latin typeface="Bahnschrift SemiBold" panose="020B0502040204020203" pitchFamily="34" charset="0"/>
                <a:cs typeface="Poppins ExtraBold" panose="020B0604020202020204" charset="0"/>
              </a:rPr>
              <a:t> : La fabrique du changement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859433" y="4644178"/>
            <a:ext cx="3066468" cy="507434"/>
            <a:chOff x="1859433" y="4644178"/>
            <a:chExt cx="3066468" cy="50743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8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 120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122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2" name="Imag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56" y="1209401"/>
            <a:ext cx="5740082" cy="3525159"/>
          </a:xfrm>
          <a:prstGeom prst="rect">
            <a:avLst/>
          </a:prstGeom>
        </p:spPr>
      </p:pic>
      <p:grpSp>
        <p:nvGrpSpPr>
          <p:cNvPr id="60" name="Groupe 59"/>
          <p:cNvGrpSpPr/>
          <p:nvPr/>
        </p:nvGrpSpPr>
        <p:grpSpPr>
          <a:xfrm>
            <a:off x="3923472" y="156628"/>
            <a:ext cx="5022664" cy="954107"/>
            <a:chOff x="3923472" y="156628"/>
            <a:chExt cx="5022664" cy="954107"/>
          </a:xfrm>
        </p:grpSpPr>
        <p:sp>
          <p:nvSpPr>
            <p:cNvPr id="61" name="ZoneTexte 60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62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63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ZoneTexte 65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4867421" y="1739337"/>
            <a:ext cx="710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E77D0B"/>
                </a:solidFill>
                <a:latin typeface="Pangolin" panose="00000500000000000000" pitchFamily="2" charset="0"/>
              </a:rPr>
              <a:t>26 049 €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867421" y="1958786"/>
            <a:ext cx="710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E77D0B"/>
                </a:solidFill>
                <a:latin typeface="Pangolin" panose="00000500000000000000" pitchFamily="2" charset="0"/>
              </a:rPr>
              <a:t>86 850 €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835767" y="2163987"/>
            <a:ext cx="773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E77D0B"/>
                </a:solidFill>
                <a:latin typeface="Pangolin" panose="00000500000000000000" pitchFamily="2" charset="0"/>
              </a:rPr>
              <a:t>23 000 €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835767" y="2376713"/>
            <a:ext cx="807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E77D0B"/>
                </a:solidFill>
                <a:latin typeface="Pangolin" panose="00000500000000000000" pitchFamily="2" charset="0"/>
              </a:rPr>
              <a:t>190 700 €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909623" y="2884898"/>
            <a:ext cx="837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2"/>
                </a:solidFill>
                <a:latin typeface="Pangolin" panose="00000500000000000000" pitchFamily="2" charset="0"/>
              </a:rPr>
              <a:t>326 599 €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842802" y="3737475"/>
            <a:ext cx="90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E77D0B"/>
                </a:solidFill>
                <a:latin typeface="Pangolin" panose="00000500000000000000" pitchFamily="2" charset="0"/>
              </a:rPr>
              <a:t>130 640 €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4909623" y="4112906"/>
            <a:ext cx="710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E77D0B"/>
                </a:solidFill>
                <a:latin typeface="Pangolin" panose="00000500000000000000" pitchFamily="2" charset="0"/>
              </a:rPr>
              <a:t>195 959 €</a:t>
            </a:r>
          </a:p>
        </p:txBody>
      </p:sp>
    </p:spTree>
    <p:extLst>
      <p:ext uri="{BB962C8B-B14F-4D97-AF65-F5344CB8AC3E}">
        <p14:creationId xmlns:p14="http://schemas.microsoft.com/office/powerpoint/2010/main" val="2708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7"/>
          </p:nvPr>
        </p:nvSpPr>
        <p:spPr>
          <a:xfrm>
            <a:off x="527601" y="1440021"/>
            <a:ext cx="4306866" cy="453497"/>
          </a:xfrm>
        </p:spPr>
        <p:txBody>
          <a:bodyPr/>
          <a:lstStyle/>
          <a:p>
            <a:pPr marL="171450" indent="-171450" algn="l">
              <a:spcBef>
                <a:spcPts val="6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Pangolin" panose="00000500000000000000" pitchFamily="2" charset="0"/>
              </a:rPr>
              <a:t>Maître d’ouvrage (MOA) : François </a:t>
            </a:r>
            <a:r>
              <a:rPr lang="fr-FR" sz="1200" dirty="0" err="1">
                <a:solidFill>
                  <a:schemeClr val="tx1"/>
                </a:solidFill>
                <a:latin typeface="Pangolin" panose="00000500000000000000" pitchFamily="2" charset="0"/>
              </a:rPr>
              <a:t>Badénès</a:t>
            </a:r>
            <a:r>
              <a:rPr lang="fr-FR" sz="1200" dirty="0">
                <a:solidFill>
                  <a:schemeClr val="tx1"/>
                </a:solidFill>
                <a:latin typeface="Pangolin" panose="00000500000000000000" pitchFamily="2" charset="0"/>
              </a:rPr>
              <a:t> / Sophie PELLOIS</a:t>
            </a:r>
          </a:p>
          <a:p>
            <a:pPr marL="171450" indent="-171450" algn="l">
              <a:spcBef>
                <a:spcPts val="6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Pangolin" panose="00000500000000000000" pitchFamily="2" charset="0"/>
              </a:rPr>
              <a:t>Maître d’œuvre (MOE) : Sophie PELLOIS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3674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6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5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6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7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8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9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0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1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2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3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4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5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6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7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8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9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0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1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3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4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5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6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7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8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9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0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1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3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4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5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3" name="Imag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415287" y="2074321"/>
            <a:ext cx="4010292" cy="209449"/>
            <a:chOff x="486435" y="1093186"/>
            <a:chExt cx="4010292" cy="20944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435" y="1102610"/>
              <a:ext cx="2095500" cy="200025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227" y="1093186"/>
              <a:ext cx="2095500" cy="200025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3923472" y="156628"/>
            <a:ext cx="5022664" cy="861774"/>
            <a:chOff x="3923472" y="156628"/>
            <a:chExt cx="5022664" cy="861774"/>
          </a:xfrm>
        </p:grpSpPr>
        <p:sp>
          <p:nvSpPr>
            <p:cNvPr id="10" name="ZoneTexte 9"/>
            <p:cNvSpPr txBox="1"/>
            <p:nvPr/>
          </p:nvSpPr>
          <p:spPr>
            <a:xfrm>
              <a:off x="4241347" y="156628"/>
              <a:ext cx="47047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sz="1200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sz="1200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sz="1200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sz="1200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sz="1200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85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88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2842" r="73417" b="7083"/>
          <a:stretch/>
        </p:blipFill>
        <p:spPr>
          <a:xfrm>
            <a:off x="4747822" y="1315206"/>
            <a:ext cx="433943" cy="61490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8447" y="2536295"/>
            <a:ext cx="415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Bahnschrift SemiBold" panose="020B0502040204020203" pitchFamily="34" charset="0"/>
              </a:rPr>
              <a:t>Pourquoi est-ce de l’innovation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87910" y="1633108"/>
            <a:ext cx="3185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Pangolin" panose="00000500000000000000" pitchFamily="2" charset="0"/>
              </a:rPr>
              <a:t>Périmètre d’action : Pays de la Loire</a:t>
            </a:r>
            <a:endParaRPr lang="fr-FR" dirty="0">
              <a:latin typeface="Pangolin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6032" y="2536295"/>
            <a:ext cx="1170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latin typeface="Bahnschrift SemiBold" panose="020B0502040204020203" pitchFamily="34" charset="0"/>
              </a:rPr>
              <a:t>Axes visés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70" name="Image 6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466970" y="2948421"/>
            <a:ext cx="3320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Pangolin" panose="00000500000000000000" pitchFamily="2" charset="0"/>
              </a:rPr>
              <a:t>Des thématiques stratégiques : </a:t>
            </a:r>
          </a:p>
          <a:p>
            <a:pPr algn="ctr"/>
            <a:r>
              <a:rPr lang="fr-FR" sz="1200" dirty="0">
                <a:latin typeface="Pangolin" panose="00000500000000000000" pitchFamily="2" charset="0"/>
              </a:rPr>
              <a:t>Management Hydride </a:t>
            </a:r>
          </a:p>
          <a:p>
            <a:pPr algn="ctr"/>
            <a:r>
              <a:rPr lang="fr-FR" sz="1200" dirty="0">
                <a:latin typeface="Pangolin" panose="00000500000000000000" pitchFamily="2" charset="0"/>
              </a:rPr>
              <a:t>Innovation RH </a:t>
            </a:r>
          </a:p>
          <a:p>
            <a:pPr algn="ctr"/>
            <a:r>
              <a:rPr lang="fr-FR" sz="1200" dirty="0">
                <a:latin typeface="Pangolin" panose="00000500000000000000" pitchFamily="2" charset="0"/>
              </a:rPr>
              <a:t>Méthode d’intelligence collective </a:t>
            </a:r>
          </a:p>
          <a:p>
            <a:pPr algn="ctr"/>
            <a:r>
              <a:rPr lang="fr-FR" sz="1200" dirty="0">
                <a:latin typeface="Pangolin" panose="00000500000000000000" pitchFamily="2" charset="0"/>
              </a:rPr>
              <a:t>Agilité, Créativité </a:t>
            </a:r>
          </a:p>
          <a:p>
            <a:pPr algn="ctr"/>
            <a:endParaRPr lang="fr-FR" sz="1200" dirty="0">
              <a:latin typeface="Pangolin" panose="00000500000000000000" pitchFamily="2" charset="0"/>
            </a:endParaRPr>
          </a:p>
          <a:p>
            <a:pPr algn="ctr"/>
            <a:r>
              <a:rPr lang="fr-FR" sz="1200" dirty="0">
                <a:latin typeface="Pangolin" panose="00000500000000000000" pitchFamily="2" charset="0"/>
              </a:rPr>
              <a:t>Création d’une interface de diffusion au service de la pédagogie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2528" y="2824447"/>
            <a:ext cx="3249972" cy="1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3674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6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5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6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7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8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9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0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1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2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3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4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5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6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7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8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9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0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1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3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4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5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6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7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8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9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0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1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3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4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5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4" name="Imag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06" y="1857971"/>
            <a:ext cx="3354508" cy="278901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91" y="1857971"/>
            <a:ext cx="3897920" cy="2788163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599110" y="2088599"/>
            <a:ext cx="2956681" cy="485982"/>
            <a:chOff x="220429" y="2339107"/>
            <a:chExt cx="2956681" cy="485982"/>
          </a:xfrm>
        </p:grpSpPr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429" y="2353349"/>
              <a:ext cx="501391" cy="387397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0442" y="2339107"/>
              <a:ext cx="596668" cy="382947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30" y="2355656"/>
              <a:ext cx="1859441" cy="469433"/>
            </a:xfrm>
            <a:prstGeom prst="rect">
              <a:avLst/>
            </a:prstGeom>
          </p:spPr>
        </p:pic>
      </p:grp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/>
          <a:srcRect l="-3572" b="48333"/>
          <a:stretch/>
        </p:blipFill>
        <p:spPr>
          <a:xfrm>
            <a:off x="4795366" y="3074291"/>
            <a:ext cx="258109" cy="303295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8"/>
          <a:srcRect l="-3572" b="48333"/>
          <a:stretch/>
        </p:blipFill>
        <p:spPr>
          <a:xfrm>
            <a:off x="4810219" y="3331238"/>
            <a:ext cx="258109" cy="303295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 rotWithShape="1">
          <a:blip r:embed="rId8"/>
          <a:srcRect l="-3572" b="48333"/>
          <a:stretch/>
        </p:blipFill>
        <p:spPr>
          <a:xfrm>
            <a:off x="4819424" y="3838109"/>
            <a:ext cx="258109" cy="30329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grpSp>
        <p:nvGrpSpPr>
          <p:cNvPr id="85" name="Groupe 84"/>
          <p:cNvGrpSpPr/>
          <p:nvPr/>
        </p:nvGrpSpPr>
        <p:grpSpPr>
          <a:xfrm>
            <a:off x="3923472" y="156628"/>
            <a:ext cx="5022664" cy="954107"/>
            <a:chOff x="3923472" y="156628"/>
            <a:chExt cx="5022664" cy="954107"/>
          </a:xfrm>
        </p:grpSpPr>
        <p:sp>
          <p:nvSpPr>
            <p:cNvPr id="87" name="ZoneTexte 86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88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89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ZoneTexte 100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102" name="Groupe 101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103" name="Image 10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104" name="Image 10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8"/>
          <a:srcRect l="-3572" b="48333"/>
          <a:stretch/>
        </p:blipFill>
        <p:spPr>
          <a:xfrm>
            <a:off x="4819966" y="4117011"/>
            <a:ext cx="258109" cy="303295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1583517" y="1502669"/>
            <a:ext cx="100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75ECB"/>
                </a:solidFill>
                <a:latin typeface="Bahnschrift SemiBold" panose="020B0502040204020203" pitchFamily="34" charset="0"/>
              </a:rPr>
              <a:t>Par qui ?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5792737" y="1499005"/>
            <a:ext cx="100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75ECB"/>
                </a:solidFill>
                <a:latin typeface="Bahnschrift SemiBold" panose="020B0502040204020203" pitchFamily="34" charset="0"/>
              </a:rPr>
              <a:t>Pour qui ?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1244145" y="3158823"/>
            <a:ext cx="268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La Fabrique du changement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5063158" y="2921888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Salariés actifs et/ou en reconversion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5063159" y="3154034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Managers, Dirigeants, Chargés de mission… 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5072350" y="3427289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Fonctions RH, RSE, Communication, Qualité, Organisation 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5080662" y="3677294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Responsables Formations, Entrepreneurs sociaux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5078572" y="3925697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Formateurs et chercheurs en Sciences sociales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5069965" y="4206003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Etudiants et Enseignants en Management</a:t>
            </a:r>
          </a:p>
        </p:txBody>
      </p:sp>
      <p:pic>
        <p:nvPicPr>
          <p:cNvPr id="116" name="Image 115"/>
          <p:cNvPicPr>
            <a:picLocks noChangeAspect="1"/>
          </p:cNvPicPr>
          <p:nvPr/>
        </p:nvPicPr>
        <p:blipFill rotWithShape="1">
          <a:blip r:embed="rId8"/>
          <a:srcRect l="-3572" b="48333"/>
          <a:stretch/>
        </p:blipFill>
        <p:spPr>
          <a:xfrm>
            <a:off x="4808686" y="3583938"/>
            <a:ext cx="258109" cy="303295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 rotWithShape="1">
          <a:blip r:embed="rId8"/>
          <a:srcRect l="-3572" b="48333"/>
          <a:stretch/>
        </p:blipFill>
        <p:spPr>
          <a:xfrm>
            <a:off x="4790758" y="2829674"/>
            <a:ext cx="258109" cy="3032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0639" y="2048515"/>
            <a:ext cx="264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1"/>
                </a:solidFill>
                <a:latin typeface="Pangolin" panose="00000500000000000000" pitchFamily="2" charset="0"/>
              </a:rPr>
              <a:t>PME-PMI, TPE en Transformation, Groupe ou Collectif d’Entreprise, Associations, Réseaux et Clusters économiques, Collectivités, Services de l’État, Institutions Santé, Territoires isolés…</a:t>
            </a:r>
          </a:p>
        </p:txBody>
      </p:sp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14"/>
          <a:srcRect r="50888" b="34046"/>
          <a:stretch/>
        </p:blipFill>
        <p:spPr>
          <a:xfrm>
            <a:off x="671856" y="2717996"/>
            <a:ext cx="554825" cy="739580"/>
          </a:xfrm>
          <a:prstGeom prst="rect">
            <a:avLst/>
          </a:prstGeom>
        </p:spPr>
      </p:pic>
      <p:sp>
        <p:nvSpPr>
          <p:cNvPr id="120" name="ZoneTexte 119"/>
          <p:cNvSpPr txBox="1"/>
          <p:nvPr/>
        </p:nvSpPr>
        <p:spPr>
          <a:xfrm>
            <a:off x="1253933" y="3509057"/>
            <a:ext cx="236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B53C8"/>
                </a:solidFill>
                <a:latin typeface="Pangolin" panose="00000500000000000000" pitchFamily="2" charset="0"/>
              </a:rPr>
              <a:t>Partenaires consortium PIA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1244145" y="2837249"/>
            <a:ext cx="268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4"/>
                </a:solidFill>
                <a:latin typeface="Pangolin" panose="00000500000000000000" pitchFamily="2" charset="0"/>
              </a:rPr>
              <a:t>Cnam PDL - Porteur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2" y="3481702"/>
            <a:ext cx="496572" cy="351442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720043" y="2008088"/>
            <a:ext cx="1072604" cy="486601"/>
            <a:chOff x="4720043" y="2008088"/>
            <a:chExt cx="1072604" cy="486601"/>
          </a:xfrm>
        </p:grpSpPr>
        <p:grpSp>
          <p:nvGrpSpPr>
            <p:cNvPr id="9" name="Groupe 8"/>
            <p:cNvGrpSpPr/>
            <p:nvPr/>
          </p:nvGrpSpPr>
          <p:grpSpPr>
            <a:xfrm>
              <a:off x="4720043" y="2008088"/>
              <a:ext cx="1072604" cy="486601"/>
              <a:chOff x="3574937" y="2323994"/>
              <a:chExt cx="1072604" cy="486601"/>
            </a:xfrm>
          </p:grpSpPr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4937" y="2323994"/>
                <a:ext cx="507162" cy="486601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8371" y="2391585"/>
                <a:ext cx="579170" cy="310923"/>
              </a:xfrm>
              <a:prstGeom prst="rect">
                <a:avLst/>
              </a:prstGeom>
            </p:spPr>
          </p:pic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9437558-DDC3-9148-8B8B-47D5785FD656}"/>
                </a:ext>
              </a:extLst>
            </p:cNvPr>
            <p:cNvSpPr txBox="1"/>
            <p:nvPr/>
          </p:nvSpPr>
          <p:spPr>
            <a:xfrm>
              <a:off x="5572145" y="2118218"/>
              <a:ext cx="1904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accent1">
                      <a:lumMod val="95000"/>
                      <a:lumOff val="5000"/>
                    </a:schemeClr>
                  </a:solidFill>
                  <a:latin typeface="Pangolin" panose="00000500000000000000" pitchFamily="2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08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3674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6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5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6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7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8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9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0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1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2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3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4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5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6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7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8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9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0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1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3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4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5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6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7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8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9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0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1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3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4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5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3" name="Imag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grpSp>
        <p:nvGrpSpPr>
          <p:cNvPr id="85" name="Groupe 84"/>
          <p:cNvGrpSpPr/>
          <p:nvPr/>
        </p:nvGrpSpPr>
        <p:grpSpPr>
          <a:xfrm>
            <a:off x="3923472" y="156628"/>
            <a:ext cx="5022664" cy="861774"/>
            <a:chOff x="3923472" y="156628"/>
            <a:chExt cx="5022664" cy="861774"/>
          </a:xfrm>
        </p:grpSpPr>
        <p:sp>
          <p:nvSpPr>
            <p:cNvPr id="87" name="ZoneTexte 86"/>
            <p:cNvSpPr txBox="1"/>
            <p:nvPr/>
          </p:nvSpPr>
          <p:spPr>
            <a:xfrm>
              <a:off x="4241347" y="156628"/>
              <a:ext cx="47047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sz="1200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sz="1200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sz="1200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sz="1200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sz="1200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88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89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ZoneTexte 100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102" name="Groupe 101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103" name="Image 10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104" name="Image 10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pic>
        <p:nvPicPr>
          <p:cNvPr id="110" name="Imag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48" y="1802962"/>
            <a:ext cx="5248275" cy="2714625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3255" y="2000250"/>
            <a:ext cx="2076450" cy="381000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910" y="1955126"/>
            <a:ext cx="558331" cy="53569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0850" y="2628636"/>
            <a:ext cx="271381" cy="330952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9540" y="3040479"/>
            <a:ext cx="271381" cy="330952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7608" y="3479408"/>
            <a:ext cx="271381" cy="330952"/>
          </a:xfrm>
          <a:prstGeom prst="rect">
            <a:avLst/>
          </a:prstGeom>
        </p:spPr>
      </p:pic>
      <p:sp>
        <p:nvSpPr>
          <p:cNvPr id="116" name="ZoneTexte 115"/>
          <p:cNvSpPr txBox="1"/>
          <p:nvPr/>
        </p:nvSpPr>
        <p:spPr>
          <a:xfrm>
            <a:off x="3565943" y="1503717"/>
            <a:ext cx="167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75ECB"/>
                </a:solidFill>
                <a:latin typeface="Bahnschrift SemiBold" panose="020B0502040204020203" pitchFamily="34" charset="0"/>
              </a:rPr>
              <a:t>A l’aide de qui ?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2259075" y="3924440"/>
            <a:ext cx="268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CNAM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2262217" y="3091908"/>
            <a:ext cx="268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Ingénieurs pédagogiques 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2262217" y="3513712"/>
            <a:ext cx="268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Réseaux, entreprises… </a:t>
            </a:r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7607" y="3873089"/>
            <a:ext cx="271381" cy="330952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2262218" y="2670672"/>
            <a:ext cx="268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Experts des thèmes et des contenus </a:t>
            </a:r>
          </a:p>
        </p:txBody>
      </p:sp>
    </p:spTree>
    <p:extLst>
      <p:ext uri="{BB962C8B-B14F-4D97-AF65-F5344CB8AC3E}">
        <p14:creationId xmlns:p14="http://schemas.microsoft.com/office/powerpoint/2010/main" val="290381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151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4" name="Imag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grpSp>
        <p:nvGrpSpPr>
          <p:cNvPr id="91" name="Groupe 90"/>
          <p:cNvGrpSpPr/>
          <p:nvPr/>
        </p:nvGrpSpPr>
        <p:grpSpPr>
          <a:xfrm>
            <a:off x="3923472" y="156628"/>
            <a:ext cx="5022664" cy="954107"/>
            <a:chOff x="3923472" y="156628"/>
            <a:chExt cx="5022664" cy="954107"/>
          </a:xfrm>
        </p:grpSpPr>
        <p:sp>
          <p:nvSpPr>
            <p:cNvPr id="92" name="ZoneTexte 91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93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94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" name="ZoneTexte 96"/>
          <p:cNvSpPr txBox="1"/>
          <p:nvPr/>
        </p:nvSpPr>
        <p:spPr>
          <a:xfrm>
            <a:off x="139972" y="874749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99" name="Image 9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pic>
        <p:nvPicPr>
          <p:cNvPr id="105" name="Imag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309" y="2404282"/>
            <a:ext cx="4416279" cy="1636090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58" y="1210567"/>
            <a:ext cx="4303365" cy="1921323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377" y="2538940"/>
            <a:ext cx="564992" cy="429470"/>
          </a:xfrm>
          <a:prstGeom prst="rect">
            <a:avLst/>
          </a:prstGeom>
        </p:spPr>
      </p:pic>
      <p:sp>
        <p:nvSpPr>
          <p:cNvPr id="139" name="ZoneTexte 138"/>
          <p:cNvSpPr txBox="1"/>
          <p:nvPr/>
        </p:nvSpPr>
        <p:spPr>
          <a:xfrm>
            <a:off x="2946794" y="976854"/>
            <a:ext cx="265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75ECB"/>
                </a:solidFill>
                <a:latin typeface="Bahnschrift SemiBold" panose="020B0502040204020203" pitchFamily="34" charset="0"/>
              </a:rPr>
              <a:t>Pourquoi ? Et Pour quoi ?</a:t>
            </a:r>
          </a:p>
        </p:txBody>
      </p:sp>
      <p:pic>
        <p:nvPicPr>
          <p:cNvPr id="141" name="Image 1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4369" y="2612460"/>
            <a:ext cx="3292125" cy="304826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534" y="3131890"/>
            <a:ext cx="4312797" cy="1847890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077" y="3707465"/>
            <a:ext cx="181827" cy="175962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384" y="3853417"/>
            <a:ext cx="181827" cy="175962"/>
          </a:xfrm>
          <a:prstGeom prst="rect">
            <a:avLst/>
          </a:prstGeom>
        </p:spPr>
      </p:pic>
      <p:sp>
        <p:nvSpPr>
          <p:cNvPr id="149" name="ZoneTexte 148"/>
          <p:cNvSpPr txBox="1"/>
          <p:nvPr/>
        </p:nvSpPr>
        <p:spPr>
          <a:xfrm>
            <a:off x="486871" y="3678172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Inspirer et donner du sens au changement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498313" y="3844560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Partager et essaimer les bonnes pratiques</a:t>
            </a:r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046" y="3229669"/>
            <a:ext cx="865707" cy="304826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534" y="3153237"/>
            <a:ext cx="403010" cy="429102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030" y="1341403"/>
            <a:ext cx="410442" cy="410442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472" y="1466768"/>
            <a:ext cx="1408298" cy="280440"/>
          </a:xfrm>
          <a:prstGeom prst="rect">
            <a:avLst/>
          </a:prstGeom>
        </p:spPr>
      </p:pic>
      <p:sp>
        <p:nvSpPr>
          <p:cNvPr id="161" name="ZoneTexte 160"/>
          <p:cNvSpPr txBox="1"/>
          <p:nvPr/>
        </p:nvSpPr>
        <p:spPr>
          <a:xfrm>
            <a:off x="487939" y="1924674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Travailler et manager à distance</a:t>
            </a:r>
          </a:p>
        </p:txBody>
      </p:sp>
      <p:pic>
        <p:nvPicPr>
          <p:cNvPr id="162" name="Image 1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654" y="1956177"/>
            <a:ext cx="181827" cy="175962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164" y="2128773"/>
            <a:ext cx="181827" cy="175962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996" y="2315295"/>
            <a:ext cx="181827" cy="175962"/>
          </a:xfrm>
          <a:prstGeom prst="rect">
            <a:avLst/>
          </a:prstGeom>
        </p:spPr>
      </p:pic>
      <p:pic>
        <p:nvPicPr>
          <p:cNvPr id="168" name="Image 1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653" y="2461540"/>
            <a:ext cx="181827" cy="175962"/>
          </a:xfrm>
          <a:prstGeom prst="rect">
            <a:avLst/>
          </a:prstGeom>
        </p:spPr>
      </p:pic>
      <p:pic>
        <p:nvPicPr>
          <p:cNvPr id="169" name="Image 1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420" y="2740089"/>
            <a:ext cx="181827" cy="175962"/>
          </a:xfrm>
          <a:prstGeom prst="rect">
            <a:avLst/>
          </a:prstGeom>
        </p:spPr>
      </p:pic>
      <p:sp>
        <p:nvSpPr>
          <p:cNvPr id="170" name="ZoneTexte 169"/>
          <p:cNvSpPr txBox="1"/>
          <p:nvPr/>
        </p:nvSpPr>
        <p:spPr>
          <a:xfrm>
            <a:off x="487939" y="2094404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Renforcer sa productivité par l’innovation organisationnelle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472357" y="2276824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Anticiper les compétences de demain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469581" y="2435893"/>
            <a:ext cx="388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Développer l’agilité, la créativité et les capacités d’adaptation des salariés et des managers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478387" y="2732337"/>
            <a:ext cx="38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Dé</a:t>
            </a:r>
            <a:r>
              <a:rPr lang="fr-FR" sz="900" dirty="0">
                <a:latin typeface="Pangolin" panose="00000500000000000000" pitchFamily="2" charset="0"/>
              </a:rPr>
              <a:t>velopper de nouveaux savoir-faire et savoir-être pour plus d’agilité et d’Intelligence Collective</a:t>
            </a:r>
          </a:p>
        </p:txBody>
      </p:sp>
      <p:pic>
        <p:nvPicPr>
          <p:cNvPr id="177" name="Image 1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7741" y="3037538"/>
            <a:ext cx="181827" cy="175962"/>
          </a:xfrm>
          <a:prstGeom prst="rect">
            <a:avLst/>
          </a:prstGeom>
        </p:spPr>
      </p:pic>
      <p:pic>
        <p:nvPicPr>
          <p:cNvPr id="178" name="Image 17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4778" y="3253330"/>
            <a:ext cx="181827" cy="175962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4211" y="3461911"/>
            <a:ext cx="181827" cy="175962"/>
          </a:xfrm>
          <a:prstGeom prst="rect">
            <a:avLst/>
          </a:prstGeom>
        </p:spPr>
      </p:pic>
      <p:pic>
        <p:nvPicPr>
          <p:cNvPr id="180" name="Image 1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7405" y="3642159"/>
            <a:ext cx="181827" cy="175962"/>
          </a:xfrm>
          <a:prstGeom prst="rect">
            <a:avLst/>
          </a:prstGeom>
        </p:spPr>
      </p:pic>
      <p:sp>
        <p:nvSpPr>
          <p:cNvPr id="182" name="ZoneTexte 181"/>
          <p:cNvSpPr txBox="1"/>
          <p:nvPr/>
        </p:nvSpPr>
        <p:spPr>
          <a:xfrm>
            <a:off x="4917137" y="2986499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Parcours d’apprentissages mix-</a:t>
            </a:r>
            <a:r>
              <a:rPr lang="fr-FR" sz="900" dirty="0" err="1">
                <a:latin typeface="Pangolin" panose="00000500000000000000" pitchFamily="2" charset="0"/>
              </a:rPr>
              <a:t>learning</a:t>
            </a:r>
            <a:endParaRPr lang="fr-FR" sz="900" dirty="0">
              <a:latin typeface="Pangolin" panose="00000500000000000000" pitchFamily="2" charset="0"/>
            </a:endParaRPr>
          </a:p>
        </p:txBody>
      </p:sp>
      <p:sp>
        <p:nvSpPr>
          <p:cNvPr id="183" name="ZoneTexte 182"/>
          <p:cNvSpPr txBox="1"/>
          <p:nvPr/>
        </p:nvSpPr>
        <p:spPr>
          <a:xfrm>
            <a:off x="4914070" y="3192779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Modules d’apprentissage thématiques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4917473" y="3406171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Ateliers thématiques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4920876" y="3617524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Centre de ressources pédagogiques mix-</a:t>
            </a:r>
            <a:r>
              <a:rPr lang="fr-FR" sz="900" dirty="0" err="1">
                <a:latin typeface="Pangolin" panose="00000500000000000000" pitchFamily="2" charset="0"/>
              </a:rPr>
              <a:t>learning</a:t>
            </a:r>
            <a:endParaRPr lang="fr-FR" sz="900" dirty="0">
              <a:latin typeface="Pangolin" panose="00000500000000000000" pitchFamily="2" charset="0"/>
            </a:endParaRP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056" y="4005100"/>
            <a:ext cx="181827" cy="192593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885" y="4143352"/>
            <a:ext cx="181827" cy="175962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34" y="4314884"/>
            <a:ext cx="181827" cy="175962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496621" y="4002669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Développer de nouveaux savoir-faire et savoir-être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489205" y="4154623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Encourager et amplifier les nouvelles façons de travailler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475747" y="4299365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Favoriser la mobilité par l’intégration de compétences innovantes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3CC418DC-72C2-104D-8A21-AF6C2E3FB09F}"/>
              </a:ext>
            </a:extLst>
          </p:cNvPr>
          <p:cNvSpPr txBox="1"/>
          <p:nvPr/>
        </p:nvSpPr>
        <p:spPr>
          <a:xfrm>
            <a:off x="503001" y="1734228"/>
            <a:ext cx="3719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Marque Employeur : recrutement et fidéliser les talents </a:t>
            </a: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264DBE2-0B79-6B43-8CE3-E4C25A5581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798" y="1784274"/>
            <a:ext cx="181827" cy="1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7" y="1585568"/>
            <a:ext cx="4819621" cy="2070109"/>
          </a:xfrm>
          <a:prstGeom prst="rect">
            <a:avLst/>
          </a:prstGeom>
        </p:spPr>
      </p:pic>
      <p:sp>
        <p:nvSpPr>
          <p:cNvPr id="134" name="ZoneTexte 133"/>
          <p:cNvSpPr txBox="1"/>
          <p:nvPr/>
        </p:nvSpPr>
        <p:spPr>
          <a:xfrm>
            <a:off x="563517" y="2481093"/>
            <a:ext cx="3359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Tablettes, ordinateurs, équipement pour création de vidéos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550707" y="2707323"/>
            <a:ext cx="346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Classes virtuelles Solutions de type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1000" dirty="0">
                <a:latin typeface="Pangolin" panose="00000500000000000000" pitchFamily="2" charset="0"/>
              </a:rPr>
              <a:t> Zoom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fr-FR" sz="1000" dirty="0">
                <a:latin typeface="Pangolin" panose="00000500000000000000" pitchFamily="2" charset="0"/>
              </a:rPr>
              <a:t> et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1000" dirty="0">
                <a:latin typeface="Pangolin" panose="00000500000000000000" pitchFamily="2" charset="0"/>
              </a:rPr>
              <a:t> </a:t>
            </a:r>
            <a:r>
              <a:rPr lang="fr-FR" sz="1000" dirty="0" err="1">
                <a:latin typeface="Pangolin" panose="00000500000000000000" pitchFamily="2" charset="0"/>
              </a:rPr>
              <a:t>Klaxoon</a:t>
            </a:r>
            <a:r>
              <a:rPr lang="fr-FR" sz="1000" dirty="0">
                <a:latin typeface="Pangolin" panose="00000500000000000000" pitchFamily="2" charset="0"/>
              </a:rPr>
              <a:t>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65" name="ZoneTexte 164"/>
          <p:cNvSpPr txBox="1"/>
          <p:nvPr/>
        </p:nvSpPr>
        <p:spPr>
          <a:xfrm>
            <a:off x="564344" y="2259908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Plateforme d’apprentissage en ligne</a:t>
            </a:r>
          </a:p>
        </p:txBody>
      </p:sp>
      <p:pic>
        <p:nvPicPr>
          <p:cNvPr id="167" name="Imag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89" y="2283658"/>
            <a:ext cx="181827" cy="175962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6" y="2499450"/>
            <a:ext cx="181827" cy="175962"/>
          </a:xfrm>
          <a:prstGeom prst="rect">
            <a:avLst/>
          </a:prstGeom>
        </p:spPr>
      </p:pic>
      <p:pic>
        <p:nvPicPr>
          <p:cNvPr id="226" name="Image 2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7" y="2720338"/>
            <a:ext cx="181827" cy="175962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06486" y="1771598"/>
            <a:ext cx="1864329" cy="395786"/>
            <a:chOff x="314991" y="1639913"/>
            <a:chExt cx="1864329" cy="395786"/>
          </a:xfrm>
        </p:grpSpPr>
        <p:pic>
          <p:nvPicPr>
            <p:cNvPr id="166" name="Image 1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991" y="1639913"/>
              <a:ext cx="521376" cy="39578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825995" y="1701936"/>
              <a:ext cx="1353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4684BD"/>
                  </a:solidFill>
                  <a:latin typeface="Virgil 3 YOFF" panose="02000506020000020003" pitchFamily="2" charset="0"/>
                </a:rPr>
                <a:t>Outils existants</a:t>
              </a:r>
            </a:p>
          </p:txBody>
        </p:sp>
      </p:grpSp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3"/>
          <a:srcRect l="2126" t="5317" r="1595" b="4569"/>
          <a:stretch/>
        </p:blipFill>
        <p:spPr>
          <a:xfrm>
            <a:off x="3754029" y="2898690"/>
            <a:ext cx="4640239" cy="1664207"/>
          </a:xfrm>
          <a:prstGeom prst="rect">
            <a:avLst/>
          </a:prstGeom>
        </p:spPr>
      </p:pic>
      <p:sp>
        <p:nvSpPr>
          <p:cNvPr id="123" name="ZoneTexte 122"/>
          <p:cNvSpPr txBox="1"/>
          <p:nvPr/>
        </p:nvSpPr>
        <p:spPr>
          <a:xfrm>
            <a:off x="4157854" y="3710803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Pangolin" panose="00000500000000000000" pitchFamily="2" charset="0"/>
              </a:rPr>
              <a:t>Plateforme</a:t>
            </a:r>
            <a:r>
              <a:rPr lang="en-US" sz="1000" dirty="0">
                <a:latin typeface="Pangolin" panose="00000500000000000000" pitchFamily="2" charset="0"/>
              </a:rPr>
              <a:t> Transmedia (You Tube, </a:t>
            </a:r>
            <a:r>
              <a:rPr lang="en-US" sz="1000" dirty="0" err="1">
                <a:latin typeface="Pangolin" panose="00000500000000000000" pitchFamily="2" charset="0"/>
              </a:rPr>
              <a:t>Pearltree</a:t>
            </a:r>
            <a:r>
              <a:rPr lang="en-US" sz="1000" dirty="0">
                <a:latin typeface="Pangolin" panose="00000500000000000000" pitchFamily="2" charset="0"/>
              </a:rPr>
              <a:t> etc. )</a:t>
            </a:r>
            <a:endParaRPr lang="fr-FR" sz="1000" dirty="0">
              <a:latin typeface="Pangolin" panose="00000500000000000000" pitchFamily="2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4157854" y="3502152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Savoir-faire de  La Fabrique du Changement et de ses réseaux</a:t>
            </a:r>
          </a:p>
        </p:txBody>
      </p:sp>
      <p:pic>
        <p:nvPicPr>
          <p:cNvPr id="155" name="Imag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99" y="3525902"/>
            <a:ext cx="181827" cy="175962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136" y="3741694"/>
            <a:ext cx="181827" cy="175962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69" y="3950275"/>
            <a:ext cx="181827" cy="175962"/>
          </a:xfrm>
          <a:prstGeom prst="rect">
            <a:avLst/>
          </a:prstGeom>
        </p:spPr>
      </p:pic>
      <p:sp>
        <p:nvSpPr>
          <p:cNvPr id="162" name="ZoneTexte 161"/>
          <p:cNvSpPr txBox="1"/>
          <p:nvPr/>
        </p:nvSpPr>
        <p:spPr>
          <a:xfrm>
            <a:off x="4167813" y="3917656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Outils de </a:t>
            </a:r>
            <a:r>
              <a:rPr lang="fr-FR" sz="1000" dirty="0" err="1">
                <a:latin typeface="Pangolin" panose="00000500000000000000" pitchFamily="2" charset="0"/>
              </a:rPr>
              <a:t>Serious</a:t>
            </a:r>
            <a:r>
              <a:rPr lang="fr-FR" sz="1000" dirty="0">
                <a:latin typeface="Pangolin" panose="00000500000000000000" pitchFamily="2" charset="0"/>
              </a:rPr>
              <a:t> Game </a:t>
            </a:r>
          </a:p>
        </p:txBody>
      </p:sp>
      <p:grpSp>
        <p:nvGrpSpPr>
          <p:cNvPr id="163" name="Groupe 162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227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978391" y="3002442"/>
            <a:ext cx="1293460" cy="351121"/>
            <a:chOff x="3984320" y="2565959"/>
            <a:chExt cx="1293460" cy="35112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4320" y="2565959"/>
              <a:ext cx="264577" cy="35112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49" y="2594037"/>
              <a:ext cx="999831" cy="310923"/>
            </a:xfrm>
            <a:prstGeom prst="rect">
              <a:avLst/>
            </a:prstGeom>
          </p:spPr>
        </p:pic>
      </p:grpSp>
      <p:pic>
        <p:nvPicPr>
          <p:cNvPr id="94" name="Imag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grpSp>
        <p:nvGrpSpPr>
          <p:cNvPr id="79" name="Groupe 78"/>
          <p:cNvGrpSpPr/>
          <p:nvPr/>
        </p:nvGrpSpPr>
        <p:grpSpPr>
          <a:xfrm>
            <a:off x="3923472" y="156628"/>
            <a:ext cx="5022664" cy="954107"/>
            <a:chOff x="3923472" y="156628"/>
            <a:chExt cx="5022664" cy="954107"/>
          </a:xfrm>
        </p:grpSpPr>
        <p:sp>
          <p:nvSpPr>
            <p:cNvPr id="80" name="ZoneTexte 79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81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82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ZoneTexte 84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88" name="Image 8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sp>
        <p:nvSpPr>
          <p:cNvPr id="98" name="ZoneTexte 97"/>
          <p:cNvSpPr txBox="1"/>
          <p:nvPr/>
        </p:nvSpPr>
        <p:spPr>
          <a:xfrm>
            <a:off x="537682" y="2926269"/>
            <a:ext cx="2641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Logiciels de </a:t>
            </a:r>
            <a:r>
              <a:rPr lang="fr-FR" sz="1000" dirty="0" err="1">
                <a:latin typeface="Pangolin" panose="00000500000000000000" pitchFamily="2" charset="0"/>
              </a:rPr>
              <a:t>Mind</a:t>
            </a:r>
            <a:r>
              <a:rPr lang="fr-FR" sz="1000" dirty="0">
                <a:latin typeface="Pangolin" panose="00000500000000000000" pitchFamily="2" charset="0"/>
              </a:rPr>
              <a:t> </a:t>
            </a:r>
            <a:r>
              <a:rPr lang="fr-FR" sz="1000" dirty="0" err="1">
                <a:latin typeface="Pangolin" panose="00000500000000000000" pitchFamily="2" charset="0"/>
              </a:rPr>
              <a:t>Mapping</a:t>
            </a:r>
            <a:endParaRPr lang="fr-FR" sz="1000" dirty="0">
              <a:latin typeface="Pangolin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3" y="2954252"/>
            <a:ext cx="181827" cy="175962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1777148" y="1300201"/>
            <a:ext cx="1139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75ECB"/>
                </a:solidFill>
                <a:latin typeface="Bahnschrift SemiBold" panose="020B0502040204020203" pitchFamily="34" charset="0"/>
              </a:rPr>
              <a:t>Avec quoi ?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5370328" y="2539718"/>
            <a:ext cx="163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75ECB"/>
                </a:solidFill>
                <a:latin typeface="Bahnschrift SemiBold" panose="020B0502040204020203" pitchFamily="34" charset="0"/>
              </a:rPr>
              <a:t>A l’aide de quoi ?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57384EF-E24B-CD45-A2E9-B89802C04E2E}"/>
              </a:ext>
            </a:extLst>
          </p:cNvPr>
          <p:cNvSpPr txBox="1"/>
          <p:nvPr/>
        </p:nvSpPr>
        <p:spPr>
          <a:xfrm>
            <a:off x="4182396" y="4109024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Reportage Ateliers / conférences </a:t>
            </a:r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C85D6F8E-48D7-A54C-AF3E-80C8D8B1D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69" y="4169040"/>
            <a:ext cx="181827" cy="175962"/>
          </a:xfrm>
          <a:prstGeom prst="rect">
            <a:avLst/>
          </a:prstGeom>
        </p:spPr>
      </p:pic>
      <p:sp>
        <p:nvSpPr>
          <p:cNvPr id="96" name="ZoneTexte 95">
            <a:extLst>
              <a:ext uri="{FF2B5EF4-FFF2-40B4-BE49-F238E27FC236}">
                <a16:creationId xmlns:a16="http://schemas.microsoft.com/office/drawing/2014/main" id="{FBFCD180-41AE-5C45-A768-5C839F460531}"/>
              </a:ext>
            </a:extLst>
          </p:cNvPr>
          <p:cNvSpPr txBox="1"/>
          <p:nvPr/>
        </p:nvSpPr>
        <p:spPr>
          <a:xfrm>
            <a:off x="550707" y="3200473"/>
            <a:ext cx="2641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Rencontres inspirantes et échanges </a:t>
            </a:r>
            <a:endParaRPr lang="fr-FR" sz="1000" dirty="0">
              <a:latin typeface="Pangolin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EA610D16-A946-8847-A9ED-A0CF88E3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51" y="3225760"/>
            <a:ext cx="181827" cy="1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8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 255">
            <a:extLst>
              <a:ext uri="{FF2B5EF4-FFF2-40B4-BE49-F238E27FC236}">
                <a16:creationId xmlns:a16="http://schemas.microsoft.com/office/drawing/2014/main" id="{095F303B-D4D1-DB4C-A83F-8CF4B3F3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75" y="2976577"/>
            <a:ext cx="2767268" cy="376995"/>
          </a:xfrm>
          <a:prstGeom prst="rect">
            <a:avLst/>
          </a:prstGeom>
        </p:spPr>
      </p:pic>
      <p:pic>
        <p:nvPicPr>
          <p:cNvPr id="255" name="Image 254">
            <a:extLst>
              <a:ext uri="{FF2B5EF4-FFF2-40B4-BE49-F238E27FC236}">
                <a16:creationId xmlns:a16="http://schemas.microsoft.com/office/drawing/2014/main" id="{7BAD0F1A-7883-A24B-B461-85BC15E82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35" y="2638043"/>
            <a:ext cx="2767268" cy="376995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F98BAE22-49A0-5541-B44D-4126A627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87" y="3786465"/>
            <a:ext cx="2791709" cy="376995"/>
          </a:xfrm>
          <a:prstGeom prst="rect">
            <a:avLst/>
          </a:prstGeom>
        </p:spPr>
      </p:pic>
      <p:grpSp>
        <p:nvGrpSpPr>
          <p:cNvPr id="121" name="Groupe 120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122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9" name="Imag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61" y="625127"/>
            <a:ext cx="944874" cy="626645"/>
          </a:xfrm>
          <a:prstGeom prst="rect">
            <a:avLst/>
          </a:prstGeom>
        </p:spPr>
      </p:pic>
      <p:grpSp>
        <p:nvGrpSpPr>
          <p:cNvPr id="82" name="Groupe 81"/>
          <p:cNvGrpSpPr/>
          <p:nvPr/>
        </p:nvGrpSpPr>
        <p:grpSpPr>
          <a:xfrm>
            <a:off x="3905240" y="116342"/>
            <a:ext cx="5022664" cy="954107"/>
            <a:chOff x="3923472" y="156628"/>
            <a:chExt cx="5022664" cy="954107"/>
          </a:xfrm>
        </p:grpSpPr>
        <p:sp>
          <p:nvSpPr>
            <p:cNvPr id="83" name="ZoneTexte 82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84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85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ZoneTexte 87"/>
          <p:cNvSpPr txBox="1"/>
          <p:nvPr/>
        </p:nvSpPr>
        <p:spPr>
          <a:xfrm>
            <a:off x="133886" y="705057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71" name="Image 1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40" y="1144511"/>
            <a:ext cx="120318" cy="3363171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8" y="1277235"/>
            <a:ext cx="2742097" cy="318214"/>
          </a:xfrm>
          <a:prstGeom prst="rect">
            <a:avLst/>
          </a:prstGeom>
        </p:spPr>
      </p:pic>
      <p:pic>
        <p:nvPicPr>
          <p:cNvPr id="173" name="Image 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94" y="1881345"/>
            <a:ext cx="2737800" cy="545981"/>
          </a:xfrm>
          <a:prstGeom prst="rect">
            <a:avLst/>
          </a:prstGeom>
        </p:spPr>
      </p:pic>
      <p:pic>
        <p:nvPicPr>
          <p:cNvPr id="174" name="Image 1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62" y="2336967"/>
            <a:ext cx="2766088" cy="506730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614" y="2706367"/>
            <a:ext cx="342378" cy="256413"/>
          </a:xfrm>
          <a:prstGeom prst="rect">
            <a:avLst/>
          </a:prstGeom>
        </p:spPr>
      </p:pic>
      <p:pic>
        <p:nvPicPr>
          <p:cNvPr id="176" name="Imag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" y="2748446"/>
            <a:ext cx="1978410" cy="376995"/>
          </a:xfrm>
          <a:prstGeom prst="rect">
            <a:avLst/>
          </a:prstGeom>
        </p:spPr>
      </p:pic>
      <p:pic>
        <p:nvPicPr>
          <p:cNvPr id="177" name="Image 1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3013" y="1330916"/>
            <a:ext cx="225879" cy="238910"/>
          </a:xfrm>
          <a:prstGeom prst="rect">
            <a:avLst/>
          </a:prstGeom>
        </p:spPr>
      </p:pic>
      <p:pic>
        <p:nvPicPr>
          <p:cNvPr id="178" name="Image 1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177" y="4755930"/>
            <a:ext cx="153812" cy="162685"/>
          </a:xfrm>
          <a:prstGeom prst="rect">
            <a:avLst/>
          </a:prstGeom>
        </p:spPr>
      </p:pic>
      <p:sp>
        <p:nvSpPr>
          <p:cNvPr id="179" name="ZoneTexte 178"/>
          <p:cNvSpPr txBox="1"/>
          <p:nvPr/>
        </p:nvSpPr>
        <p:spPr>
          <a:xfrm>
            <a:off x="1064384" y="4738518"/>
            <a:ext cx="858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= Livrables</a:t>
            </a:r>
            <a:endParaRPr lang="fr-FR" sz="1050" dirty="0">
              <a:latin typeface="Pangolin" panose="00000500000000000000" pitchFamily="2" charset="0"/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488152" y="1319308"/>
            <a:ext cx="2703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Sélection d’une plateforme Web de contenus</a:t>
            </a:r>
          </a:p>
        </p:txBody>
      </p:sp>
      <p:sp>
        <p:nvSpPr>
          <p:cNvPr id="182" name="ZoneTexte 181"/>
          <p:cNvSpPr txBox="1"/>
          <p:nvPr/>
        </p:nvSpPr>
        <p:spPr>
          <a:xfrm>
            <a:off x="505358" y="2435068"/>
            <a:ext cx="266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Création de modules pédagogiques (en ligne et sous forme d’</a:t>
            </a:r>
            <a:r>
              <a:rPr lang="fr-FR" sz="900" dirty="0" err="1">
                <a:latin typeface="Pangolin" panose="00000500000000000000" pitchFamily="2" charset="0"/>
              </a:rPr>
              <a:t>ateliersl</a:t>
            </a:r>
            <a:r>
              <a:rPr lang="fr-FR" sz="900" dirty="0">
                <a:latin typeface="Pangolin" panose="00000500000000000000" pitchFamily="2" charset="0"/>
              </a:rPr>
              <a:t>)</a:t>
            </a:r>
          </a:p>
        </p:txBody>
      </p:sp>
      <p:sp>
        <p:nvSpPr>
          <p:cNvPr id="183" name="ZoneTexte 182"/>
          <p:cNvSpPr txBox="1"/>
          <p:nvPr/>
        </p:nvSpPr>
        <p:spPr>
          <a:xfrm>
            <a:off x="945783" y="2840746"/>
            <a:ext cx="2018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Recherche intervenant Création Ecriture</a:t>
            </a:r>
          </a:p>
        </p:txBody>
      </p:sp>
      <p:pic>
        <p:nvPicPr>
          <p:cNvPr id="184" name="Image 1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055" y="1056813"/>
            <a:ext cx="2797582" cy="228577"/>
          </a:xfrm>
          <a:prstGeom prst="rect">
            <a:avLst/>
          </a:prstGeom>
        </p:spPr>
      </p:pic>
      <p:sp>
        <p:nvSpPr>
          <p:cNvPr id="185" name="ZoneTexte 184"/>
          <p:cNvSpPr txBox="1"/>
          <p:nvPr/>
        </p:nvSpPr>
        <p:spPr>
          <a:xfrm>
            <a:off x="1471261" y="1079322"/>
            <a:ext cx="738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ANNÉE 1</a:t>
            </a:r>
          </a:p>
        </p:txBody>
      </p:sp>
      <p:grpSp>
        <p:nvGrpSpPr>
          <p:cNvPr id="186" name="Groupe 185"/>
          <p:cNvGrpSpPr/>
          <p:nvPr/>
        </p:nvGrpSpPr>
        <p:grpSpPr>
          <a:xfrm>
            <a:off x="0" y="4620930"/>
            <a:ext cx="868495" cy="350998"/>
            <a:chOff x="0" y="4756402"/>
            <a:chExt cx="868495" cy="350998"/>
          </a:xfrm>
        </p:grpSpPr>
        <p:pic>
          <p:nvPicPr>
            <p:cNvPr id="187" name="Image 18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4756402"/>
              <a:ext cx="868495" cy="350998"/>
            </a:xfrm>
            <a:prstGeom prst="rect">
              <a:avLst/>
            </a:prstGeom>
          </p:spPr>
        </p:pic>
        <p:sp>
          <p:nvSpPr>
            <p:cNvPr id="188" name="ZoneTexte 187"/>
            <p:cNvSpPr txBox="1"/>
            <p:nvPr/>
          </p:nvSpPr>
          <p:spPr>
            <a:xfrm>
              <a:off x="103003" y="4766268"/>
              <a:ext cx="703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Pangolin" panose="00000500000000000000" pitchFamily="2" charset="0"/>
                </a:rPr>
                <a:t>Début de la sous-action</a:t>
              </a:r>
            </a:p>
          </p:txBody>
        </p:sp>
      </p:grpSp>
      <p:cxnSp>
        <p:nvCxnSpPr>
          <p:cNvPr id="189" name="Connecteur droit 188"/>
          <p:cNvCxnSpPr/>
          <p:nvPr/>
        </p:nvCxnSpPr>
        <p:spPr>
          <a:xfrm>
            <a:off x="3269698" y="1079322"/>
            <a:ext cx="37832" cy="328438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7530" y="1050839"/>
            <a:ext cx="2797582" cy="228577"/>
          </a:xfrm>
          <a:prstGeom prst="rect">
            <a:avLst/>
          </a:prstGeom>
        </p:spPr>
      </p:pic>
      <p:sp>
        <p:nvSpPr>
          <p:cNvPr id="191" name="ZoneTexte 190"/>
          <p:cNvSpPr txBox="1"/>
          <p:nvPr/>
        </p:nvSpPr>
        <p:spPr>
          <a:xfrm>
            <a:off x="4372736" y="1073348"/>
            <a:ext cx="738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ANNÉE 2</a:t>
            </a:r>
          </a:p>
        </p:txBody>
      </p:sp>
      <p:pic>
        <p:nvPicPr>
          <p:cNvPr id="192" name="Image 1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6961" y="1060215"/>
            <a:ext cx="2797582" cy="228577"/>
          </a:xfrm>
          <a:prstGeom prst="rect">
            <a:avLst/>
          </a:prstGeom>
        </p:spPr>
      </p:pic>
      <p:sp>
        <p:nvSpPr>
          <p:cNvPr id="193" name="ZoneTexte 192"/>
          <p:cNvSpPr txBox="1"/>
          <p:nvPr/>
        </p:nvSpPr>
        <p:spPr>
          <a:xfrm>
            <a:off x="7202167" y="1082724"/>
            <a:ext cx="738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ANNÉE 3</a:t>
            </a:r>
          </a:p>
        </p:txBody>
      </p:sp>
      <p:cxnSp>
        <p:nvCxnSpPr>
          <p:cNvPr id="194" name="Connecteur droit 193"/>
          <p:cNvCxnSpPr/>
          <p:nvPr/>
        </p:nvCxnSpPr>
        <p:spPr>
          <a:xfrm>
            <a:off x="6119443" y="1082724"/>
            <a:ext cx="37832" cy="328438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Image 1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3102" y="1244819"/>
            <a:ext cx="2797582" cy="347807"/>
          </a:xfrm>
          <a:prstGeom prst="rect">
            <a:avLst/>
          </a:prstGeom>
        </p:spPr>
      </p:pic>
      <p:sp>
        <p:nvSpPr>
          <p:cNvPr id="196" name="ZoneTexte 195"/>
          <p:cNvSpPr txBox="1"/>
          <p:nvPr/>
        </p:nvSpPr>
        <p:spPr>
          <a:xfrm>
            <a:off x="3465433" y="1287917"/>
            <a:ext cx="2563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Pangolin" panose="00000500000000000000" pitchFamily="2" charset="0"/>
              </a:rPr>
              <a:t>Expérimentation</a:t>
            </a:r>
          </a:p>
        </p:txBody>
      </p:sp>
      <p:pic>
        <p:nvPicPr>
          <p:cNvPr id="197" name="Image 1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323" y="1247567"/>
            <a:ext cx="2797582" cy="347807"/>
          </a:xfrm>
          <a:prstGeom prst="rect">
            <a:avLst/>
          </a:prstGeom>
        </p:spPr>
      </p:pic>
      <p:sp>
        <p:nvSpPr>
          <p:cNvPr id="198" name="ZoneTexte 197"/>
          <p:cNvSpPr txBox="1"/>
          <p:nvPr/>
        </p:nvSpPr>
        <p:spPr>
          <a:xfrm>
            <a:off x="6262362" y="1290665"/>
            <a:ext cx="2578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Pangolin" panose="00000500000000000000" pitchFamily="2" charset="0"/>
              </a:rPr>
              <a:t>Expérimentation développement </a:t>
            </a:r>
          </a:p>
        </p:txBody>
      </p:sp>
      <p:pic>
        <p:nvPicPr>
          <p:cNvPr id="201" name="Image 2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1724" y="1527582"/>
            <a:ext cx="2344876" cy="464339"/>
          </a:xfrm>
          <a:prstGeom prst="rect">
            <a:avLst/>
          </a:prstGeom>
        </p:spPr>
      </p:pic>
      <p:sp>
        <p:nvSpPr>
          <p:cNvPr id="202" name="ZoneTexte 201"/>
          <p:cNvSpPr txBox="1"/>
          <p:nvPr/>
        </p:nvSpPr>
        <p:spPr>
          <a:xfrm>
            <a:off x="3564318" y="1570360"/>
            <a:ext cx="2247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Pangolin" panose="00000500000000000000" pitchFamily="2" charset="0"/>
              </a:rPr>
              <a:t>Évaluation du Prototype Plateforme utilisateurs (thèmes et contenus)</a:t>
            </a:r>
          </a:p>
        </p:txBody>
      </p:sp>
      <p:pic>
        <p:nvPicPr>
          <p:cNvPr id="203" name="Image 20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288" y="2307708"/>
            <a:ext cx="2030843" cy="330840"/>
          </a:xfrm>
          <a:prstGeom prst="rect">
            <a:avLst/>
          </a:prstGeom>
        </p:spPr>
      </p:pic>
      <p:sp>
        <p:nvSpPr>
          <p:cNvPr id="204" name="ZoneTexte 203"/>
          <p:cNvSpPr txBox="1"/>
          <p:nvPr/>
        </p:nvSpPr>
        <p:spPr>
          <a:xfrm>
            <a:off x="3923472" y="2366028"/>
            <a:ext cx="1942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Accompagnement réflexif</a:t>
            </a:r>
          </a:p>
        </p:txBody>
      </p:sp>
      <p:pic>
        <p:nvPicPr>
          <p:cNvPr id="205" name="Image 20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5852" y="1985858"/>
            <a:ext cx="1882160" cy="330621"/>
          </a:xfrm>
          <a:prstGeom prst="rect">
            <a:avLst/>
          </a:prstGeom>
        </p:spPr>
      </p:pic>
      <p:sp>
        <p:nvSpPr>
          <p:cNvPr id="207" name="ZoneTexte 206"/>
          <p:cNvSpPr txBox="1"/>
          <p:nvPr/>
        </p:nvSpPr>
        <p:spPr>
          <a:xfrm>
            <a:off x="4020206" y="2005512"/>
            <a:ext cx="173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Évaluation des expérimentations et analyse</a:t>
            </a:r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9403" y="2054347"/>
            <a:ext cx="225879" cy="238910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567" y="3857614"/>
            <a:ext cx="225879" cy="238910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2CE485BA-BA2A-4D48-BE8B-D164C4A66998}"/>
              </a:ext>
            </a:extLst>
          </p:cNvPr>
          <p:cNvSpPr txBox="1"/>
          <p:nvPr/>
        </p:nvSpPr>
        <p:spPr>
          <a:xfrm>
            <a:off x="521230" y="1971931"/>
            <a:ext cx="26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Structuration de la plateforme par thématiques ciblées (en design </a:t>
            </a:r>
            <a:r>
              <a:rPr lang="fr-FR" sz="1000" dirty="0" err="1">
                <a:latin typeface="Pangolin" panose="00000500000000000000" pitchFamily="2" charset="0"/>
              </a:rPr>
              <a:t>Thinking</a:t>
            </a:r>
            <a:r>
              <a:rPr lang="fr-FR" sz="1000" dirty="0">
                <a:latin typeface="Pangolin" panose="00000500000000000000" pitchFamily="2" charset="0"/>
              </a:rPr>
              <a:t>) 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B619FC1F-5E14-E44B-A99E-82399A0B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69" y="3089047"/>
            <a:ext cx="1203766" cy="376995"/>
          </a:xfrm>
          <a:prstGeom prst="rect">
            <a:avLst/>
          </a:prstGeom>
        </p:spPr>
      </p:pic>
      <p:sp>
        <p:nvSpPr>
          <p:cNvPr id="110" name="ZoneTexte 109">
            <a:extLst>
              <a:ext uri="{FF2B5EF4-FFF2-40B4-BE49-F238E27FC236}">
                <a16:creationId xmlns:a16="http://schemas.microsoft.com/office/drawing/2014/main" id="{D32CD438-A5AE-E54B-88E7-BD5A0B78AC37}"/>
              </a:ext>
            </a:extLst>
          </p:cNvPr>
          <p:cNvSpPr txBox="1"/>
          <p:nvPr/>
        </p:nvSpPr>
        <p:spPr>
          <a:xfrm>
            <a:off x="955094" y="3181347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Réalisation Montage </a:t>
            </a: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9B5FCEB6-B398-974F-B9AE-1CEC2893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77" y="3436167"/>
            <a:ext cx="1203766" cy="376995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:a16="http://schemas.microsoft.com/office/drawing/2014/main" id="{3CD3B3AC-D0FC-2042-B468-1EA5C8AC3B26}"/>
              </a:ext>
            </a:extLst>
          </p:cNvPr>
          <p:cNvSpPr txBox="1"/>
          <p:nvPr/>
        </p:nvSpPr>
        <p:spPr>
          <a:xfrm>
            <a:off x="721395" y="3878765"/>
            <a:ext cx="1502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Evaluation globale utilisateurs  </a:t>
            </a:r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id="{59C95CA3-B5AB-9B45-8668-D7E8B93F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316" y="2604156"/>
            <a:ext cx="2767268" cy="376995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347FF525-2CC8-6F4C-AA34-A88E066D9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587" y="2910425"/>
            <a:ext cx="2766088" cy="408901"/>
          </a:xfrm>
          <a:prstGeom prst="rect">
            <a:avLst/>
          </a:prstGeom>
        </p:spPr>
      </p:pic>
      <p:sp>
        <p:nvSpPr>
          <p:cNvPr id="120" name="ZoneTexte 119">
            <a:extLst>
              <a:ext uri="{FF2B5EF4-FFF2-40B4-BE49-F238E27FC236}">
                <a16:creationId xmlns:a16="http://schemas.microsoft.com/office/drawing/2014/main" id="{9E3D54D0-68F4-E44C-A9E7-BF9439B0335A}"/>
              </a:ext>
            </a:extLst>
          </p:cNvPr>
          <p:cNvSpPr txBox="1"/>
          <p:nvPr/>
        </p:nvSpPr>
        <p:spPr>
          <a:xfrm>
            <a:off x="3437481" y="3006395"/>
            <a:ext cx="2666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Création Capsules thèmes sollicités </a:t>
            </a: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1075824E-AAF6-1F48-B8EA-B467BE23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80" y="3283064"/>
            <a:ext cx="1978410" cy="376995"/>
          </a:xfrm>
          <a:prstGeom prst="rect">
            <a:avLst/>
          </a:prstGeom>
        </p:spPr>
      </p:pic>
      <p:sp>
        <p:nvSpPr>
          <p:cNvPr id="127" name="ZoneTexte 126">
            <a:extLst>
              <a:ext uri="{FF2B5EF4-FFF2-40B4-BE49-F238E27FC236}">
                <a16:creationId xmlns:a16="http://schemas.microsoft.com/office/drawing/2014/main" id="{CE824B7A-B10B-B04C-B43E-8E49207D2896}"/>
              </a:ext>
            </a:extLst>
          </p:cNvPr>
          <p:cNvSpPr txBox="1"/>
          <p:nvPr/>
        </p:nvSpPr>
        <p:spPr>
          <a:xfrm>
            <a:off x="4009506" y="3375364"/>
            <a:ext cx="2018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Recherche intervenant Création Ecriture</a:t>
            </a:r>
          </a:p>
        </p:txBody>
      </p:sp>
      <p:pic>
        <p:nvPicPr>
          <p:cNvPr id="128" name="Image 127">
            <a:extLst>
              <a:ext uri="{FF2B5EF4-FFF2-40B4-BE49-F238E27FC236}">
                <a16:creationId xmlns:a16="http://schemas.microsoft.com/office/drawing/2014/main" id="{07268940-B1DF-C64F-85DF-DEFBA2A19F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748" y="4419595"/>
            <a:ext cx="225879" cy="238910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0B0A59DE-F022-AC45-B587-93D70EB20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5038" y="4039827"/>
            <a:ext cx="225879" cy="238910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id="{1A90A005-25F1-954A-8997-1EE4D488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92" y="3623665"/>
            <a:ext cx="1203766" cy="376995"/>
          </a:xfrm>
          <a:prstGeom prst="rect">
            <a:avLst/>
          </a:prstGeom>
        </p:spPr>
      </p:pic>
      <p:sp>
        <p:nvSpPr>
          <p:cNvPr id="131" name="ZoneTexte 130">
            <a:extLst>
              <a:ext uri="{FF2B5EF4-FFF2-40B4-BE49-F238E27FC236}">
                <a16:creationId xmlns:a16="http://schemas.microsoft.com/office/drawing/2014/main" id="{D62615CA-AD36-004C-B5F2-B986FF0AF452}"/>
              </a:ext>
            </a:extLst>
          </p:cNvPr>
          <p:cNvSpPr txBox="1"/>
          <p:nvPr/>
        </p:nvSpPr>
        <p:spPr>
          <a:xfrm>
            <a:off x="4018817" y="3715965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Réalisation Montage </a:t>
            </a:r>
          </a:p>
        </p:txBody>
      </p:sp>
      <p:pic>
        <p:nvPicPr>
          <p:cNvPr id="132" name="Image 131">
            <a:extLst>
              <a:ext uri="{FF2B5EF4-FFF2-40B4-BE49-F238E27FC236}">
                <a16:creationId xmlns:a16="http://schemas.microsoft.com/office/drawing/2014/main" id="{B1053FBD-CF7E-5242-B017-4211161CF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00" y="3970785"/>
            <a:ext cx="1203766" cy="376995"/>
          </a:xfrm>
          <a:prstGeom prst="rect">
            <a:avLst/>
          </a:prstGeom>
        </p:spPr>
      </p:pic>
      <p:sp>
        <p:nvSpPr>
          <p:cNvPr id="133" name="ZoneTexte 132">
            <a:extLst>
              <a:ext uri="{FF2B5EF4-FFF2-40B4-BE49-F238E27FC236}">
                <a16:creationId xmlns:a16="http://schemas.microsoft.com/office/drawing/2014/main" id="{AC351247-93B4-A64C-8897-96482EBA1A59}"/>
              </a:ext>
            </a:extLst>
          </p:cNvPr>
          <p:cNvSpPr txBox="1"/>
          <p:nvPr/>
        </p:nvSpPr>
        <p:spPr>
          <a:xfrm>
            <a:off x="4010825" y="4063085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Module Diffusable</a:t>
            </a: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FA16047F-25E7-5D47-AD81-F6E71B5B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79" y="4319304"/>
            <a:ext cx="1203766" cy="376995"/>
          </a:xfrm>
          <a:prstGeom prst="rect">
            <a:avLst/>
          </a:prstGeom>
        </p:spPr>
      </p:pic>
      <p:sp>
        <p:nvSpPr>
          <p:cNvPr id="136" name="ZoneTexte 135">
            <a:extLst>
              <a:ext uri="{FF2B5EF4-FFF2-40B4-BE49-F238E27FC236}">
                <a16:creationId xmlns:a16="http://schemas.microsoft.com/office/drawing/2014/main" id="{51AEDF52-49D7-EF40-9377-7E22267563FA}"/>
              </a:ext>
            </a:extLst>
          </p:cNvPr>
          <p:cNvSpPr txBox="1"/>
          <p:nvPr/>
        </p:nvSpPr>
        <p:spPr>
          <a:xfrm>
            <a:off x="4009506" y="4353734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Evaluation </a:t>
            </a:r>
          </a:p>
        </p:txBody>
      </p:sp>
      <p:pic>
        <p:nvPicPr>
          <p:cNvPr id="137" name="Image 136">
            <a:extLst>
              <a:ext uri="{FF2B5EF4-FFF2-40B4-BE49-F238E27FC236}">
                <a16:creationId xmlns:a16="http://schemas.microsoft.com/office/drawing/2014/main" id="{4F508AA7-428B-7644-A8E2-5265C60349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5192" y="1606509"/>
            <a:ext cx="225879" cy="238910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AE2672DD-D8E3-3F46-97F4-B7F40D3B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55" y="1542923"/>
            <a:ext cx="1203766" cy="376995"/>
          </a:xfrm>
          <a:prstGeom prst="rect">
            <a:avLst/>
          </a:prstGeom>
        </p:spPr>
      </p:pic>
      <p:sp>
        <p:nvSpPr>
          <p:cNvPr id="139" name="ZoneTexte 138">
            <a:extLst>
              <a:ext uri="{FF2B5EF4-FFF2-40B4-BE49-F238E27FC236}">
                <a16:creationId xmlns:a16="http://schemas.microsoft.com/office/drawing/2014/main" id="{A14F7AA7-5B53-5943-9485-526352033E39}"/>
              </a:ext>
            </a:extLst>
          </p:cNvPr>
          <p:cNvSpPr txBox="1"/>
          <p:nvPr/>
        </p:nvSpPr>
        <p:spPr>
          <a:xfrm>
            <a:off x="1055880" y="1635223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Evaluation </a:t>
            </a:r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A5B4A972-CF62-164B-A1E4-2F2137FEE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610" y="1627709"/>
            <a:ext cx="225879" cy="238910"/>
          </a:xfrm>
          <a:prstGeom prst="rect">
            <a:avLst/>
          </a:prstGeom>
        </p:spPr>
      </p:pic>
      <p:sp>
        <p:nvSpPr>
          <p:cNvPr id="141" name="ZoneTexte 140">
            <a:extLst>
              <a:ext uri="{FF2B5EF4-FFF2-40B4-BE49-F238E27FC236}">
                <a16:creationId xmlns:a16="http://schemas.microsoft.com/office/drawing/2014/main" id="{007FE861-C055-2143-93E5-D89B0A438D51}"/>
              </a:ext>
            </a:extLst>
          </p:cNvPr>
          <p:cNvSpPr txBox="1"/>
          <p:nvPr/>
        </p:nvSpPr>
        <p:spPr>
          <a:xfrm>
            <a:off x="3502782" y="2691063"/>
            <a:ext cx="2481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Version 1 : Kit d’intelligence collectif</a:t>
            </a:r>
          </a:p>
        </p:txBody>
      </p:sp>
      <p:pic>
        <p:nvPicPr>
          <p:cNvPr id="142" name="Image 141">
            <a:extLst>
              <a:ext uri="{FF2B5EF4-FFF2-40B4-BE49-F238E27FC236}">
                <a16:creationId xmlns:a16="http://schemas.microsoft.com/office/drawing/2014/main" id="{F4471423-1F2B-A746-A1F6-5AE41921C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1647" y="2673365"/>
            <a:ext cx="225879" cy="238910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943845CC-50AF-2441-9444-9C4E2E3F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43" y="4642615"/>
            <a:ext cx="2791709" cy="376995"/>
          </a:xfrm>
          <a:prstGeom prst="rect">
            <a:avLst/>
          </a:prstGeom>
        </p:spPr>
      </p:pic>
      <p:pic>
        <p:nvPicPr>
          <p:cNvPr id="144" name="Image 143">
            <a:extLst>
              <a:ext uri="{FF2B5EF4-FFF2-40B4-BE49-F238E27FC236}">
                <a16:creationId xmlns:a16="http://schemas.microsoft.com/office/drawing/2014/main" id="{CC6C34D5-B7BB-174B-8CC4-ABEAC0A028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323" y="4713764"/>
            <a:ext cx="225879" cy="238910"/>
          </a:xfrm>
          <a:prstGeom prst="rect">
            <a:avLst/>
          </a:prstGeom>
        </p:spPr>
      </p:pic>
      <p:sp>
        <p:nvSpPr>
          <p:cNvPr id="145" name="ZoneTexte 144">
            <a:extLst>
              <a:ext uri="{FF2B5EF4-FFF2-40B4-BE49-F238E27FC236}">
                <a16:creationId xmlns:a16="http://schemas.microsoft.com/office/drawing/2014/main" id="{D4733D7B-0FAB-A94F-9DA0-B5DDB16AD07E}"/>
              </a:ext>
            </a:extLst>
          </p:cNvPr>
          <p:cNvSpPr txBox="1"/>
          <p:nvPr/>
        </p:nvSpPr>
        <p:spPr>
          <a:xfrm>
            <a:off x="3639151" y="4734915"/>
            <a:ext cx="1502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Evaluation globale utilisateurs  </a:t>
            </a:r>
          </a:p>
        </p:txBody>
      </p:sp>
      <p:pic>
        <p:nvPicPr>
          <p:cNvPr id="146" name="Image 145">
            <a:extLst>
              <a:ext uri="{FF2B5EF4-FFF2-40B4-BE49-F238E27FC236}">
                <a16:creationId xmlns:a16="http://schemas.microsoft.com/office/drawing/2014/main" id="{A4B4CCD6-F1C3-3841-86CE-0C2F5CE70A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2735" y="1549848"/>
            <a:ext cx="2344876" cy="464339"/>
          </a:xfrm>
          <a:prstGeom prst="rect">
            <a:avLst/>
          </a:prstGeom>
        </p:spPr>
      </p:pic>
      <p:sp>
        <p:nvSpPr>
          <p:cNvPr id="147" name="ZoneTexte 146">
            <a:extLst>
              <a:ext uri="{FF2B5EF4-FFF2-40B4-BE49-F238E27FC236}">
                <a16:creationId xmlns:a16="http://schemas.microsoft.com/office/drawing/2014/main" id="{292C48FB-5F17-DE47-8ED4-C95B3E9054B9}"/>
              </a:ext>
            </a:extLst>
          </p:cNvPr>
          <p:cNvSpPr txBox="1"/>
          <p:nvPr/>
        </p:nvSpPr>
        <p:spPr>
          <a:xfrm>
            <a:off x="6375329" y="1592626"/>
            <a:ext cx="2247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Pangolin" panose="00000500000000000000" pitchFamily="2" charset="0"/>
              </a:rPr>
              <a:t>Évaluation V2 plateforme</a:t>
            </a:r>
          </a:p>
          <a:p>
            <a:r>
              <a:rPr lang="fr-FR" sz="1050" dirty="0">
                <a:latin typeface="Pangolin" panose="00000500000000000000" pitchFamily="2" charset="0"/>
              </a:rPr>
              <a:t>(thème et contenus)</a:t>
            </a:r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6C1811DE-775C-EC4C-BA31-FB34FD25BB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0299" y="2329974"/>
            <a:ext cx="2030843" cy="330840"/>
          </a:xfrm>
          <a:prstGeom prst="rect">
            <a:avLst/>
          </a:prstGeom>
        </p:spPr>
      </p:pic>
      <p:sp>
        <p:nvSpPr>
          <p:cNvPr id="149" name="ZoneTexte 148">
            <a:extLst>
              <a:ext uri="{FF2B5EF4-FFF2-40B4-BE49-F238E27FC236}">
                <a16:creationId xmlns:a16="http://schemas.microsoft.com/office/drawing/2014/main" id="{924DC363-C303-FE4E-A9A9-53D722E31352}"/>
              </a:ext>
            </a:extLst>
          </p:cNvPr>
          <p:cNvSpPr txBox="1"/>
          <p:nvPr/>
        </p:nvSpPr>
        <p:spPr>
          <a:xfrm>
            <a:off x="6734483" y="2388294"/>
            <a:ext cx="1942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Accompagnement réflexif</a:t>
            </a:r>
          </a:p>
        </p:txBody>
      </p:sp>
      <p:pic>
        <p:nvPicPr>
          <p:cNvPr id="150" name="Image 149">
            <a:extLst>
              <a:ext uri="{FF2B5EF4-FFF2-40B4-BE49-F238E27FC236}">
                <a16:creationId xmlns:a16="http://schemas.microsoft.com/office/drawing/2014/main" id="{FD953F4D-BC41-1843-857D-00014E97EB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6863" y="2008124"/>
            <a:ext cx="1882160" cy="330621"/>
          </a:xfrm>
          <a:prstGeom prst="rect">
            <a:avLst/>
          </a:prstGeom>
        </p:spPr>
      </p:pic>
      <p:sp>
        <p:nvSpPr>
          <p:cNvPr id="152" name="ZoneTexte 151">
            <a:extLst>
              <a:ext uri="{FF2B5EF4-FFF2-40B4-BE49-F238E27FC236}">
                <a16:creationId xmlns:a16="http://schemas.microsoft.com/office/drawing/2014/main" id="{44E29CF4-EFD0-F44B-8123-B0C1BDBCE28E}"/>
              </a:ext>
            </a:extLst>
          </p:cNvPr>
          <p:cNvSpPr txBox="1"/>
          <p:nvPr/>
        </p:nvSpPr>
        <p:spPr>
          <a:xfrm>
            <a:off x="6831217" y="2027778"/>
            <a:ext cx="173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Évaluation des expérimentations et analyse</a:t>
            </a:r>
          </a:p>
        </p:txBody>
      </p:sp>
      <p:pic>
        <p:nvPicPr>
          <p:cNvPr id="153" name="Image 152">
            <a:extLst>
              <a:ext uri="{FF2B5EF4-FFF2-40B4-BE49-F238E27FC236}">
                <a16:creationId xmlns:a16="http://schemas.microsoft.com/office/drawing/2014/main" id="{91BD8B9D-BA0A-844E-952E-9573874877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414" y="2076613"/>
            <a:ext cx="225879" cy="238910"/>
          </a:xfrm>
          <a:prstGeom prst="rect">
            <a:avLst/>
          </a:prstGeom>
        </p:spPr>
      </p:pic>
      <p:sp>
        <p:nvSpPr>
          <p:cNvPr id="154" name="ZoneTexte 153">
            <a:extLst>
              <a:ext uri="{FF2B5EF4-FFF2-40B4-BE49-F238E27FC236}">
                <a16:creationId xmlns:a16="http://schemas.microsoft.com/office/drawing/2014/main" id="{AEF98A80-90C4-0442-B392-FAD81EE0620B}"/>
              </a:ext>
            </a:extLst>
          </p:cNvPr>
          <p:cNvSpPr txBox="1"/>
          <p:nvPr/>
        </p:nvSpPr>
        <p:spPr>
          <a:xfrm>
            <a:off x="6248492" y="3028661"/>
            <a:ext cx="2666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Création Capsules thèmes sollicités </a:t>
            </a:r>
          </a:p>
        </p:txBody>
      </p:sp>
      <p:pic>
        <p:nvPicPr>
          <p:cNvPr id="156" name="Image 155">
            <a:extLst>
              <a:ext uri="{FF2B5EF4-FFF2-40B4-BE49-F238E27FC236}">
                <a16:creationId xmlns:a16="http://schemas.microsoft.com/office/drawing/2014/main" id="{ECF5B122-8E92-5849-81C3-66350178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91" y="3305330"/>
            <a:ext cx="1978410" cy="376995"/>
          </a:xfrm>
          <a:prstGeom prst="rect">
            <a:avLst/>
          </a:prstGeom>
        </p:spPr>
      </p:pic>
      <p:sp>
        <p:nvSpPr>
          <p:cNvPr id="157" name="ZoneTexte 156">
            <a:extLst>
              <a:ext uri="{FF2B5EF4-FFF2-40B4-BE49-F238E27FC236}">
                <a16:creationId xmlns:a16="http://schemas.microsoft.com/office/drawing/2014/main" id="{DEB6286E-59EA-E34E-B13D-8B28CD8B38AC}"/>
              </a:ext>
            </a:extLst>
          </p:cNvPr>
          <p:cNvSpPr txBox="1"/>
          <p:nvPr/>
        </p:nvSpPr>
        <p:spPr>
          <a:xfrm>
            <a:off x="6820517" y="3397630"/>
            <a:ext cx="2018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Recherche intervenant Création Ecriture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C0CAFE9C-2D30-E34E-9CA2-6D04B571FA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2759" y="4441861"/>
            <a:ext cx="225879" cy="238910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id="{D680C314-E0F9-1046-98FC-1CE9F9094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6049" y="4062093"/>
            <a:ext cx="225879" cy="238910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5807114C-EB88-5E41-AE15-15A036EF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03" y="3645931"/>
            <a:ext cx="1203766" cy="376995"/>
          </a:xfrm>
          <a:prstGeom prst="rect">
            <a:avLst/>
          </a:prstGeom>
        </p:spPr>
      </p:pic>
      <p:sp>
        <p:nvSpPr>
          <p:cNvPr id="170" name="ZoneTexte 169">
            <a:extLst>
              <a:ext uri="{FF2B5EF4-FFF2-40B4-BE49-F238E27FC236}">
                <a16:creationId xmlns:a16="http://schemas.microsoft.com/office/drawing/2014/main" id="{E7E40B78-4261-1E48-92DD-9384CCF20F72}"/>
              </a:ext>
            </a:extLst>
          </p:cNvPr>
          <p:cNvSpPr txBox="1"/>
          <p:nvPr/>
        </p:nvSpPr>
        <p:spPr>
          <a:xfrm>
            <a:off x="6829828" y="3738231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Réalisation Montage </a:t>
            </a:r>
          </a:p>
        </p:txBody>
      </p:sp>
      <p:pic>
        <p:nvPicPr>
          <p:cNvPr id="181" name="Image 180">
            <a:extLst>
              <a:ext uri="{FF2B5EF4-FFF2-40B4-BE49-F238E27FC236}">
                <a16:creationId xmlns:a16="http://schemas.microsoft.com/office/drawing/2014/main" id="{F134252D-B6F1-CA4D-8705-2D9E8040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11" y="3993051"/>
            <a:ext cx="1203766" cy="376995"/>
          </a:xfrm>
          <a:prstGeom prst="rect">
            <a:avLst/>
          </a:prstGeom>
        </p:spPr>
      </p:pic>
      <p:sp>
        <p:nvSpPr>
          <p:cNvPr id="199" name="ZoneTexte 198">
            <a:extLst>
              <a:ext uri="{FF2B5EF4-FFF2-40B4-BE49-F238E27FC236}">
                <a16:creationId xmlns:a16="http://schemas.microsoft.com/office/drawing/2014/main" id="{777D7EAE-C73F-4D40-8D5C-83E906842CEF}"/>
              </a:ext>
            </a:extLst>
          </p:cNvPr>
          <p:cNvSpPr txBox="1"/>
          <p:nvPr/>
        </p:nvSpPr>
        <p:spPr>
          <a:xfrm>
            <a:off x="6821836" y="4085351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Module Diffusable</a:t>
            </a:r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9A70486-4CAA-F044-A7D0-F26DBB05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190" y="4341570"/>
            <a:ext cx="1203766" cy="376995"/>
          </a:xfrm>
          <a:prstGeom prst="rect">
            <a:avLst/>
          </a:prstGeom>
        </p:spPr>
      </p:pic>
      <p:sp>
        <p:nvSpPr>
          <p:cNvPr id="214" name="ZoneTexte 213">
            <a:extLst>
              <a:ext uri="{FF2B5EF4-FFF2-40B4-BE49-F238E27FC236}">
                <a16:creationId xmlns:a16="http://schemas.microsoft.com/office/drawing/2014/main" id="{FB55266E-854B-9F43-AC04-875BF5C6B9DF}"/>
              </a:ext>
            </a:extLst>
          </p:cNvPr>
          <p:cNvSpPr txBox="1"/>
          <p:nvPr/>
        </p:nvSpPr>
        <p:spPr>
          <a:xfrm>
            <a:off x="6820517" y="4376000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Evaluation </a:t>
            </a:r>
          </a:p>
        </p:txBody>
      </p:sp>
      <p:pic>
        <p:nvPicPr>
          <p:cNvPr id="215" name="Image 214">
            <a:extLst>
              <a:ext uri="{FF2B5EF4-FFF2-40B4-BE49-F238E27FC236}">
                <a16:creationId xmlns:a16="http://schemas.microsoft.com/office/drawing/2014/main" id="{9D1BF949-96BE-9A40-914E-D2EDAFDE3C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6203" y="1628775"/>
            <a:ext cx="225879" cy="238910"/>
          </a:xfrm>
          <a:prstGeom prst="rect">
            <a:avLst/>
          </a:prstGeom>
        </p:spPr>
      </p:pic>
      <p:sp>
        <p:nvSpPr>
          <p:cNvPr id="216" name="ZoneTexte 215">
            <a:extLst>
              <a:ext uri="{FF2B5EF4-FFF2-40B4-BE49-F238E27FC236}">
                <a16:creationId xmlns:a16="http://schemas.microsoft.com/office/drawing/2014/main" id="{A77F8ED3-8A34-4C49-92F1-F1F504F32EC6}"/>
              </a:ext>
            </a:extLst>
          </p:cNvPr>
          <p:cNvSpPr txBox="1"/>
          <p:nvPr/>
        </p:nvSpPr>
        <p:spPr>
          <a:xfrm>
            <a:off x="6314637" y="2723239"/>
            <a:ext cx="2481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Pangolin" panose="00000500000000000000" pitchFamily="2" charset="0"/>
              </a:rPr>
              <a:t>Version 2 : Kit d’intelligence collectif</a:t>
            </a:r>
          </a:p>
        </p:txBody>
      </p:sp>
      <p:pic>
        <p:nvPicPr>
          <p:cNvPr id="217" name="Image 216">
            <a:extLst>
              <a:ext uri="{FF2B5EF4-FFF2-40B4-BE49-F238E27FC236}">
                <a16:creationId xmlns:a16="http://schemas.microsoft.com/office/drawing/2014/main" id="{9C28356D-155D-474F-9130-58E5C24601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658" y="2695631"/>
            <a:ext cx="225879" cy="238910"/>
          </a:xfrm>
          <a:prstGeom prst="rect">
            <a:avLst/>
          </a:prstGeom>
        </p:spPr>
      </p:pic>
      <p:pic>
        <p:nvPicPr>
          <p:cNvPr id="218" name="Image 217">
            <a:extLst>
              <a:ext uri="{FF2B5EF4-FFF2-40B4-BE49-F238E27FC236}">
                <a16:creationId xmlns:a16="http://schemas.microsoft.com/office/drawing/2014/main" id="{148204ED-D180-9043-B62F-1A405019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54" y="4664881"/>
            <a:ext cx="2791709" cy="376995"/>
          </a:xfrm>
          <a:prstGeom prst="rect">
            <a:avLst/>
          </a:prstGeom>
        </p:spPr>
      </p:pic>
      <p:pic>
        <p:nvPicPr>
          <p:cNvPr id="219" name="Image 218">
            <a:extLst>
              <a:ext uri="{FF2B5EF4-FFF2-40B4-BE49-F238E27FC236}">
                <a16:creationId xmlns:a16="http://schemas.microsoft.com/office/drawing/2014/main" id="{CA84C0A3-597A-FE4F-9326-F272BA41A7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7334" y="4736030"/>
            <a:ext cx="225879" cy="238910"/>
          </a:xfrm>
          <a:prstGeom prst="rect">
            <a:avLst/>
          </a:prstGeom>
        </p:spPr>
      </p:pic>
      <p:sp>
        <p:nvSpPr>
          <p:cNvPr id="220" name="ZoneTexte 219">
            <a:extLst>
              <a:ext uri="{FF2B5EF4-FFF2-40B4-BE49-F238E27FC236}">
                <a16:creationId xmlns:a16="http://schemas.microsoft.com/office/drawing/2014/main" id="{8266D2A4-B70C-474B-AF02-BCA833EA1CE0}"/>
              </a:ext>
            </a:extLst>
          </p:cNvPr>
          <p:cNvSpPr txBox="1"/>
          <p:nvPr/>
        </p:nvSpPr>
        <p:spPr>
          <a:xfrm>
            <a:off x="6450162" y="4757181"/>
            <a:ext cx="1502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Evaluation globale utilisateurs  </a:t>
            </a:r>
          </a:p>
        </p:txBody>
      </p:sp>
      <p:pic>
        <p:nvPicPr>
          <p:cNvPr id="221" name="Image 220">
            <a:extLst>
              <a:ext uri="{FF2B5EF4-FFF2-40B4-BE49-F238E27FC236}">
                <a16:creationId xmlns:a16="http://schemas.microsoft.com/office/drawing/2014/main" id="{826F1458-A456-B64A-A59A-42B6CAB73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75" y="3055080"/>
            <a:ext cx="342378" cy="256413"/>
          </a:xfrm>
          <a:prstGeom prst="rect">
            <a:avLst/>
          </a:prstGeom>
        </p:spPr>
      </p:pic>
      <p:pic>
        <p:nvPicPr>
          <p:cNvPr id="222" name="Image 221">
            <a:extLst>
              <a:ext uri="{FF2B5EF4-FFF2-40B4-BE49-F238E27FC236}">
                <a16:creationId xmlns:a16="http://schemas.microsoft.com/office/drawing/2014/main" id="{F7FD6AE9-CC0E-4442-BBA7-18403E511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73" y="3425912"/>
            <a:ext cx="342378" cy="256413"/>
          </a:xfrm>
          <a:prstGeom prst="rect">
            <a:avLst/>
          </a:prstGeom>
        </p:spPr>
      </p:pic>
      <p:pic>
        <p:nvPicPr>
          <p:cNvPr id="223" name="Image 222">
            <a:extLst>
              <a:ext uri="{FF2B5EF4-FFF2-40B4-BE49-F238E27FC236}">
                <a16:creationId xmlns:a16="http://schemas.microsoft.com/office/drawing/2014/main" id="{C5F3B630-926D-A647-BBA7-FD67C7CAE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2967" y="3323244"/>
            <a:ext cx="342378" cy="256413"/>
          </a:xfrm>
          <a:prstGeom prst="rect">
            <a:avLst/>
          </a:prstGeom>
        </p:spPr>
      </p:pic>
      <p:pic>
        <p:nvPicPr>
          <p:cNvPr id="224" name="Image 223">
            <a:extLst>
              <a:ext uri="{FF2B5EF4-FFF2-40B4-BE49-F238E27FC236}">
                <a16:creationId xmlns:a16="http://schemas.microsoft.com/office/drawing/2014/main" id="{CF8F5769-6318-F347-A643-0A89121BF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610" y="3652048"/>
            <a:ext cx="342378" cy="256413"/>
          </a:xfrm>
          <a:prstGeom prst="rect">
            <a:avLst/>
          </a:prstGeom>
        </p:spPr>
      </p:pic>
      <p:pic>
        <p:nvPicPr>
          <p:cNvPr id="253" name="Image 252">
            <a:extLst>
              <a:ext uri="{FF2B5EF4-FFF2-40B4-BE49-F238E27FC236}">
                <a16:creationId xmlns:a16="http://schemas.microsoft.com/office/drawing/2014/main" id="{FF645078-5779-4149-9985-60789B991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845" y="4000660"/>
            <a:ext cx="342378" cy="256413"/>
          </a:xfrm>
          <a:prstGeom prst="rect">
            <a:avLst/>
          </a:prstGeom>
        </p:spPr>
      </p:pic>
      <p:pic>
        <p:nvPicPr>
          <p:cNvPr id="254" name="Image 253">
            <a:extLst>
              <a:ext uri="{FF2B5EF4-FFF2-40B4-BE49-F238E27FC236}">
                <a16:creationId xmlns:a16="http://schemas.microsoft.com/office/drawing/2014/main" id="{E37484D3-15D7-4543-AC21-D06265C1E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3727" y="4304103"/>
            <a:ext cx="342378" cy="256413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A33A1733-856E-3A4B-9698-8ED9E317305D}"/>
              </a:ext>
            </a:extLst>
          </p:cNvPr>
          <p:cNvSpPr txBox="1"/>
          <p:nvPr/>
        </p:nvSpPr>
        <p:spPr>
          <a:xfrm>
            <a:off x="947102" y="3528467"/>
            <a:ext cx="126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Pangolin" panose="00000500000000000000" pitchFamily="2" charset="0"/>
              </a:rPr>
              <a:t>Module Diffusable</a:t>
            </a:r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448" y="3528467"/>
            <a:ext cx="225879" cy="2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e 205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225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2" name="Imag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6" y="1040124"/>
            <a:ext cx="944874" cy="626645"/>
          </a:xfrm>
          <a:prstGeom prst="rect">
            <a:avLst/>
          </a:prstGeom>
        </p:spPr>
      </p:pic>
      <p:grpSp>
        <p:nvGrpSpPr>
          <p:cNvPr id="125" name="Groupe 124"/>
          <p:cNvGrpSpPr/>
          <p:nvPr/>
        </p:nvGrpSpPr>
        <p:grpSpPr>
          <a:xfrm>
            <a:off x="3923472" y="156628"/>
            <a:ext cx="5022664" cy="954107"/>
            <a:chOff x="3923472" y="156628"/>
            <a:chExt cx="5022664" cy="954107"/>
          </a:xfrm>
        </p:grpSpPr>
        <p:sp>
          <p:nvSpPr>
            <p:cNvPr id="127" name="ZoneTexte 126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143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149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ZoneTexte 173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175" name="Groupe 174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176" name="Image 1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177" name="Image 17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178" name="Image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pic>
        <p:nvPicPr>
          <p:cNvPr id="180" name="Image 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9294" y="1672412"/>
            <a:ext cx="4168894" cy="1975028"/>
          </a:xfrm>
          <a:prstGeom prst="rect">
            <a:avLst/>
          </a:prstGeom>
        </p:spPr>
      </p:pic>
      <p:pic>
        <p:nvPicPr>
          <p:cNvPr id="181" name="Image 1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42" y="1666769"/>
            <a:ext cx="4168894" cy="1980671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93" y="1754998"/>
            <a:ext cx="263214" cy="325012"/>
          </a:xfrm>
          <a:prstGeom prst="rect">
            <a:avLst/>
          </a:prstGeom>
        </p:spPr>
      </p:pic>
      <p:pic>
        <p:nvPicPr>
          <p:cNvPr id="183" name="Image 1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207" y="1809264"/>
            <a:ext cx="2883658" cy="280440"/>
          </a:xfrm>
          <a:prstGeom prst="rect">
            <a:avLst/>
          </a:prstGeom>
        </p:spPr>
      </p:pic>
      <p:pic>
        <p:nvPicPr>
          <p:cNvPr id="185" name="Image 1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934" y="2252934"/>
            <a:ext cx="181827" cy="175962"/>
          </a:xfrm>
          <a:prstGeom prst="rect">
            <a:avLst/>
          </a:prstGeom>
        </p:spPr>
      </p:pic>
      <p:pic>
        <p:nvPicPr>
          <p:cNvPr id="186" name="Image 1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971" y="2468726"/>
            <a:ext cx="181827" cy="175962"/>
          </a:xfrm>
          <a:prstGeom prst="rect">
            <a:avLst/>
          </a:prstGeom>
        </p:spPr>
      </p:pic>
      <p:pic>
        <p:nvPicPr>
          <p:cNvPr id="187" name="Image 1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404" y="2677307"/>
            <a:ext cx="181827" cy="175962"/>
          </a:xfrm>
          <a:prstGeom prst="rect">
            <a:avLst/>
          </a:prstGeom>
        </p:spPr>
      </p:pic>
      <p:pic>
        <p:nvPicPr>
          <p:cNvPr id="188" name="Image 1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598" y="2857555"/>
            <a:ext cx="181827" cy="175962"/>
          </a:xfrm>
          <a:prstGeom prst="rect">
            <a:avLst/>
          </a:prstGeom>
        </p:spPr>
      </p:pic>
      <p:pic>
        <p:nvPicPr>
          <p:cNvPr id="189" name="Image 1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635" y="3067904"/>
            <a:ext cx="181827" cy="175962"/>
          </a:xfrm>
          <a:prstGeom prst="rect">
            <a:avLst/>
          </a:prstGeom>
        </p:spPr>
      </p:pic>
      <p:sp>
        <p:nvSpPr>
          <p:cNvPr id="190" name="ZoneTexte 189"/>
          <p:cNvSpPr txBox="1"/>
          <p:nvPr/>
        </p:nvSpPr>
        <p:spPr>
          <a:xfrm>
            <a:off x="495462" y="2222505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Prescripteurs</a:t>
            </a:r>
          </a:p>
        </p:txBody>
      </p:sp>
      <p:sp>
        <p:nvSpPr>
          <p:cNvPr id="191" name="ZoneTexte 190"/>
          <p:cNvSpPr txBox="1"/>
          <p:nvPr/>
        </p:nvSpPr>
        <p:spPr>
          <a:xfrm>
            <a:off x="492395" y="2428785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Qualité des contenus </a:t>
            </a:r>
          </a:p>
        </p:txBody>
      </p:sp>
      <p:sp>
        <p:nvSpPr>
          <p:cNvPr id="192" name="ZoneTexte 191"/>
          <p:cNvSpPr txBox="1"/>
          <p:nvPr/>
        </p:nvSpPr>
        <p:spPr>
          <a:xfrm>
            <a:off x="495798" y="2642177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Communication / Promotion </a:t>
            </a:r>
          </a:p>
        </p:txBody>
      </p:sp>
      <p:sp>
        <p:nvSpPr>
          <p:cNvPr id="193" name="ZoneTexte 192"/>
          <p:cNvSpPr txBox="1"/>
          <p:nvPr/>
        </p:nvSpPr>
        <p:spPr>
          <a:xfrm>
            <a:off x="499201" y="2853530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Capacité de diffusion 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499201" y="3064622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Coordination de projets </a:t>
            </a:r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737" y="1769629"/>
            <a:ext cx="351457" cy="351457"/>
          </a:xfrm>
          <a:prstGeom prst="rect">
            <a:avLst/>
          </a:prstGeom>
        </p:spPr>
      </p:pic>
      <p:pic>
        <p:nvPicPr>
          <p:cNvPr id="197" name="Image 1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799" y="1809264"/>
            <a:ext cx="1700931" cy="286537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1448" y="2259151"/>
            <a:ext cx="181827" cy="175962"/>
          </a:xfrm>
          <a:prstGeom prst="rect">
            <a:avLst/>
          </a:prstGeom>
        </p:spPr>
      </p:pic>
      <p:pic>
        <p:nvPicPr>
          <p:cNvPr id="201" name="Image 2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7582" y="2628465"/>
            <a:ext cx="181827" cy="175962"/>
          </a:xfrm>
          <a:prstGeom prst="rect">
            <a:avLst/>
          </a:prstGeom>
        </p:spPr>
      </p:pic>
      <p:sp>
        <p:nvSpPr>
          <p:cNvPr id="204" name="ZoneTexte 203"/>
          <p:cNvSpPr txBox="1"/>
          <p:nvPr/>
        </p:nvSpPr>
        <p:spPr>
          <a:xfrm>
            <a:off x="4859976" y="2228722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Politique d’abonnement </a:t>
            </a:r>
          </a:p>
        </p:txBody>
      </p:sp>
      <p:sp>
        <p:nvSpPr>
          <p:cNvPr id="207" name="ZoneTexte 206"/>
          <p:cNvSpPr txBox="1"/>
          <p:nvPr/>
        </p:nvSpPr>
        <p:spPr>
          <a:xfrm>
            <a:off x="4859976" y="2593335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Réseaux prescripteurs (CJD, ANDRH…) </a:t>
            </a: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1448" y="2433780"/>
            <a:ext cx="181827" cy="175962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4859976" y="2403351"/>
            <a:ext cx="3719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Pangolin" panose="00000500000000000000" pitchFamily="2" charset="0"/>
              </a:rPr>
              <a:t>Feedback utilisateurs  (design </a:t>
            </a:r>
            <a:r>
              <a:rPr lang="fr-FR" sz="1000" dirty="0" err="1">
                <a:latin typeface="Pangolin" panose="00000500000000000000" pitchFamily="2" charset="0"/>
              </a:rPr>
              <a:t>thinking</a:t>
            </a:r>
            <a:r>
              <a:rPr lang="fr-FR" sz="1000" dirty="0">
                <a:latin typeface="Pangolin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8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16440" y="1348424"/>
            <a:ext cx="4095165" cy="3844306"/>
            <a:chOff x="140606" y="1701545"/>
            <a:chExt cx="4095165" cy="2454617"/>
          </a:xfrm>
        </p:grpSpPr>
        <p:grpSp>
          <p:nvGrpSpPr>
            <p:cNvPr id="8" name="Groupe 7"/>
            <p:cNvGrpSpPr/>
            <p:nvPr/>
          </p:nvGrpSpPr>
          <p:grpSpPr>
            <a:xfrm>
              <a:off x="140606" y="1701545"/>
              <a:ext cx="4095165" cy="2454617"/>
              <a:chOff x="140606" y="1701545"/>
              <a:chExt cx="4095165" cy="2454617"/>
            </a:xfrm>
          </p:grpSpPr>
          <p:pic>
            <p:nvPicPr>
              <p:cNvPr id="113" name="Image 1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06" y="1701545"/>
                <a:ext cx="4095165" cy="2454617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4"/>
              <a:srcRect b="17866"/>
              <a:stretch/>
            </p:blipFill>
            <p:spPr>
              <a:xfrm>
                <a:off x="372361" y="2096066"/>
                <a:ext cx="3607628" cy="1838290"/>
              </a:xfrm>
              <a:prstGeom prst="rect">
                <a:avLst/>
              </a:prstGeom>
            </p:spPr>
          </p:pic>
        </p:grpSp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718" y="1864078"/>
              <a:ext cx="222731" cy="227895"/>
            </a:xfrm>
            <a:prstGeom prst="rect">
              <a:avLst/>
            </a:prstGeom>
          </p:spPr>
        </p:pic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49" y="1864078"/>
              <a:ext cx="899716" cy="271241"/>
            </a:xfrm>
            <a:prstGeom prst="rect">
              <a:avLst/>
            </a:prstGeom>
          </p:spPr>
        </p:pic>
      </p:grpSp>
      <p:grpSp>
        <p:nvGrpSpPr>
          <p:cNvPr id="206" name="Groupe 205"/>
          <p:cNvGrpSpPr/>
          <p:nvPr/>
        </p:nvGrpSpPr>
        <p:grpSpPr>
          <a:xfrm>
            <a:off x="66532" y="219207"/>
            <a:ext cx="3444948" cy="531110"/>
            <a:chOff x="66532" y="336047"/>
            <a:chExt cx="3444948" cy="531110"/>
          </a:xfrm>
        </p:grpSpPr>
        <p:sp>
          <p:nvSpPr>
            <p:cNvPr id="225" name="Google Shape;3674;p50"/>
            <p:cNvSpPr/>
            <p:nvPr/>
          </p:nvSpPr>
          <p:spPr>
            <a:xfrm>
              <a:off x="3448977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3675;p50"/>
            <p:cNvSpPr/>
            <p:nvPr/>
          </p:nvSpPr>
          <p:spPr>
            <a:xfrm>
              <a:off x="3448977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3676;p50"/>
            <p:cNvSpPr/>
            <p:nvPr/>
          </p:nvSpPr>
          <p:spPr>
            <a:xfrm>
              <a:off x="34385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3677;p50"/>
            <p:cNvSpPr/>
            <p:nvPr/>
          </p:nvSpPr>
          <p:spPr>
            <a:xfrm>
              <a:off x="3195585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3678;p50"/>
            <p:cNvSpPr/>
            <p:nvPr/>
          </p:nvSpPr>
          <p:spPr>
            <a:xfrm>
              <a:off x="3195585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59"/>
                    <a:pt x="365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3679;p50"/>
            <p:cNvSpPr/>
            <p:nvPr/>
          </p:nvSpPr>
          <p:spPr>
            <a:xfrm>
              <a:off x="3195585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7" y="256"/>
                  </a:cubicBezTo>
                  <a:cubicBezTo>
                    <a:pt x="1" y="773"/>
                    <a:pt x="365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3680;p50"/>
            <p:cNvSpPr/>
            <p:nvPr/>
          </p:nvSpPr>
          <p:spPr>
            <a:xfrm>
              <a:off x="2964193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3681;p50"/>
            <p:cNvSpPr/>
            <p:nvPr/>
          </p:nvSpPr>
          <p:spPr>
            <a:xfrm>
              <a:off x="2964193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3682;p50"/>
            <p:cNvSpPr/>
            <p:nvPr/>
          </p:nvSpPr>
          <p:spPr>
            <a:xfrm>
              <a:off x="2953802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3683;p50"/>
            <p:cNvSpPr/>
            <p:nvPr/>
          </p:nvSpPr>
          <p:spPr>
            <a:xfrm>
              <a:off x="2710801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3684;p50"/>
            <p:cNvSpPr/>
            <p:nvPr/>
          </p:nvSpPr>
          <p:spPr>
            <a:xfrm>
              <a:off x="2710801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2" y="0"/>
                  </a:moveTo>
                  <a:cubicBezTo>
                    <a:pt x="891" y="0"/>
                    <a:pt x="685" y="75"/>
                    <a:pt x="518" y="243"/>
                  </a:cubicBezTo>
                  <a:cubicBezTo>
                    <a:pt x="1" y="790"/>
                    <a:pt x="366" y="1671"/>
                    <a:pt x="1095" y="1671"/>
                  </a:cubicBezTo>
                  <a:cubicBezTo>
                    <a:pt x="1551" y="1671"/>
                    <a:pt x="1916" y="1276"/>
                    <a:pt x="1916" y="820"/>
                  </a:cubicBezTo>
                  <a:cubicBezTo>
                    <a:pt x="1916" y="327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3685;p50"/>
            <p:cNvSpPr/>
            <p:nvPr/>
          </p:nvSpPr>
          <p:spPr>
            <a:xfrm>
              <a:off x="2710801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3" y="0"/>
                  </a:moveTo>
                  <a:cubicBezTo>
                    <a:pt x="891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16" y="1289"/>
                    <a:pt x="1916" y="833"/>
                  </a:cubicBezTo>
                  <a:cubicBezTo>
                    <a:pt x="1916" y="340"/>
                    <a:pt x="1513" y="0"/>
                    <a:pt x="1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3686;p50"/>
            <p:cNvSpPr/>
            <p:nvPr/>
          </p:nvSpPr>
          <p:spPr>
            <a:xfrm>
              <a:off x="2478268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3687;p50"/>
            <p:cNvSpPr/>
            <p:nvPr/>
          </p:nvSpPr>
          <p:spPr>
            <a:xfrm>
              <a:off x="2478268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3688;p50"/>
            <p:cNvSpPr/>
            <p:nvPr/>
          </p:nvSpPr>
          <p:spPr>
            <a:xfrm>
              <a:off x="2467838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3689;p50"/>
            <p:cNvSpPr/>
            <p:nvPr/>
          </p:nvSpPr>
          <p:spPr>
            <a:xfrm>
              <a:off x="2224876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3690;p50"/>
            <p:cNvSpPr/>
            <p:nvPr/>
          </p:nvSpPr>
          <p:spPr>
            <a:xfrm>
              <a:off x="2224876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3691;p50"/>
            <p:cNvSpPr/>
            <p:nvPr/>
          </p:nvSpPr>
          <p:spPr>
            <a:xfrm>
              <a:off x="2224876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3692;p50"/>
            <p:cNvSpPr/>
            <p:nvPr/>
          </p:nvSpPr>
          <p:spPr>
            <a:xfrm>
              <a:off x="1993484" y="336047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3693;p50"/>
            <p:cNvSpPr/>
            <p:nvPr/>
          </p:nvSpPr>
          <p:spPr>
            <a:xfrm>
              <a:off x="1993484" y="569760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3694;p50"/>
            <p:cNvSpPr/>
            <p:nvPr/>
          </p:nvSpPr>
          <p:spPr>
            <a:xfrm>
              <a:off x="1983093" y="804159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3695;p50"/>
            <p:cNvSpPr/>
            <p:nvPr/>
          </p:nvSpPr>
          <p:spPr>
            <a:xfrm>
              <a:off x="1740092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3696;p50"/>
            <p:cNvSpPr/>
            <p:nvPr/>
          </p:nvSpPr>
          <p:spPr>
            <a:xfrm>
              <a:off x="1740092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3697;p50"/>
            <p:cNvSpPr/>
            <p:nvPr/>
          </p:nvSpPr>
          <p:spPr>
            <a:xfrm>
              <a:off x="1740092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3698;p50"/>
            <p:cNvSpPr/>
            <p:nvPr/>
          </p:nvSpPr>
          <p:spPr>
            <a:xfrm>
              <a:off x="1497129" y="336085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3699;p50"/>
            <p:cNvSpPr/>
            <p:nvPr/>
          </p:nvSpPr>
          <p:spPr>
            <a:xfrm>
              <a:off x="1497129" y="569798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3700;p50"/>
            <p:cNvSpPr/>
            <p:nvPr/>
          </p:nvSpPr>
          <p:spPr>
            <a:xfrm>
              <a:off x="1497129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701;p50"/>
            <p:cNvSpPr/>
            <p:nvPr/>
          </p:nvSpPr>
          <p:spPr>
            <a:xfrm>
              <a:off x="1255347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3702;p50"/>
            <p:cNvSpPr/>
            <p:nvPr/>
          </p:nvSpPr>
          <p:spPr>
            <a:xfrm>
              <a:off x="1255347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3703;p50"/>
            <p:cNvSpPr/>
            <p:nvPr/>
          </p:nvSpPr>
          <p:spPr>
            <a:xfrm>
              <a:off x="1255347" y="804159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3704;p50"/>
            <p:cNvSpPr/>
            <p:nvPr/>
          </p:nvSpPr>
          <p:spPr>
            <a:xfrm>
              <a:off x="1013526" y="336085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3705;p50"/>
            <p:cNvSpPr/>
            <p:nvPr/>
          </p:nvSpPr>
          <p:spPr>
            <a:xfrm>
              <a:off x="1013526" y="569837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3706;p50"/>
            <p:cNvSpPr/>
            <p:nvPr/>
          </p:nvSpPr>
          <p:spPr>
            <a:xfrm>
              <a:off x="1013526" y="804311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3707;p50"/>
            <p:cNvSpPr/>
            <p:nvPr/>
          </p:nvSpPr>
          <p:spPr>
            <a:xfrm>
              <a:off x="780955" y="336047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3708;p50"/>
            <p:cNvSpPr/>
            <p:nvPr/>
          </p:nvSpPr>
          <p:spPr>
            <a:xfrm>
              <a:off x="780955" y="5697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3709;p50"/>
            <p:cNvSpPr/>
            <p:nvPr/>
          </p:nvSpPr>
          <p:spPr>
            <a:xfrm>
              <a:off x="769383" y="804159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3710;p50"/>
            <p:cNvSpPr/>
            <p:nvPr/>
          </p:nvSpPr>
          <p:spPr>
            <a:xfrm>
              <a:off x="527600" y="336085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3711;p50"/>
            <p:cNvSpPr/>
            <p:nvPr/>
          </p:nvSpPr>
          <p:spPr>
            <a:xfrm>
              <a:off x="527600" y="569798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3713;p50"/>
            <p:cNvSpPr/>
            <p:nvPr/>
          </p:nvSpPr>
          <p:spPr>
            <a:xfrm>
              <a:off x="295029" y="336047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3714;p50"/>
            <p:cNvSpPr/>
            <p:nvPr/>
          </p:nvSpPr>
          <p:spPr>
            <a:xfrm>
              <a:off x="295029" y="5697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3715;p50"/>
            <p:cNvSpPr/>
            <p:nvPr/>
          </p:nvSpPr>
          <p:spPr>
            <a:xfrm>
              <a:off x="284638" y="804159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3712;p50"/>
            <p:cNvSpPr/>
            <p:nvPr/>
          </p:nvSpPr>
          <p:spPr>
            <a:xfrm>
              <a:off x="529429" y="804158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3716;p50"/>
            <p:cNvSpPr/>
            <p:nvPr/>
          </p:nvSpPr>
          <p:spPr>
            <a:xfrm>
              <a:off x="66532" y="33608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3717;p50"/>
            <p:cNvSpPr/>
            <p:nvPr/>
          </p:nvSpPr>
          <p:spPr>
            <a:xfrm>
              <a:off x="66532" y="569797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3718;p50"/>
            <p:cNvSpPr/>
            <p:nvPr/>
          </p:nvSpPr>
          <p:spPr>
            <a:xfrm>
              <a:off x="66532" y="797334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2" name="Imag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32" y="679505"/>
            <a:ext cx="944874" cy="626645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318921" y="2643817"/>
            <a:ext cx="103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Plateforme de </a:t>
            </a:r>
          </a:p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Ressources pédagogiques 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1582976" y="3137505"/>
            <a:ext cx="1247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Modules Pédagogiques 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2939120" y="3170494"/>
            <a:ext cx="1159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Modules Pédagogiques </a:t>
            </a:r>
          </a:p>
        </p:txBody>
      </p:sp>
      <p:grpSp>
        <p:nvGrpSpPr>
          <p:cNvPr id="125" name="Groupe 124"/>
          <p:cNvGrpSpPr/>
          <p:nvPr/>
        </p:nvGrpSpPr>
        <p:grpSpPr>
          <a:xfrm>
            <a:off x="3923472" y="156628"/>
            <a:ext cx="5022664" cy="954107"/>
            <a:chOff x="3923472" y="156628"/>
            <a:chExt cx="5022664" cy="954107"/>
          </a:xfrm>
        </p:grpSpPr>
        <p:sp>
          <p:nvSpPr>
            <p:cNvPr id="127" name="ZoneTexte 126"/>
            <p:cNvSpPr txBox="1"/>
            <p:nvPr/>
          </p:nvSpPr>
          <p:spPr>
            <a:xfrm>
              <a:off x="4241347" y="156628"/>
              <a:ext cx="4704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PIA 3 / IFPAI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&gt;Action : Innover en transformation des organisations </a:t>
              </a: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 Sous-action : Change </a:t>
              </a:r>
              <a:r>
                <a:rPr lang="fr-FR" dirty="0" err="1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lab</a:t>
              </a:r>
              <a:endParaRPr lang="fr-FR" dirty="0">
                <a:solidFill>
                  <a:schemeClr val="tx1"/>
                </a:solidFill>
                <a:latin typeface="Bahnschrift SemiBold" panose="020B0502040204020203" pitchFamily="34" charset="0"/>
                <a:cs typeface="Poppins ExtraBold" panose="020B0604020202020204" charset="0"/>
              </a:endParaRPr>
            </a:p>
            <a:p>
              <a:pPr>
                <a:buClr>
                  <a:schemeClr val="accent4"/>
                </a:buClr>
              </a:pPr>
              <a:r>
                <a:rPr lang="fr-FR" dirty="0">
                  <a:solidFill>
                    <a:schemeClr val="tx1"/>
                  </a:solidFill>
                  <a:latin typeface="Bahnschrift SemiBold" panose="020B0502040204020203" pitchFamily="34" charset="0"/>
                  <a:cs typeface="Poppins ExtraBold" panose="020B0604020202020204" charset="0"/>
                </a:rPr>
                <a:t>&gt;&gt;&gt; Partenaire : La fabrique du changement</a:t>
              </a:r>
            </a:p>
          </p:txBody>
        </p:sp>
        <p:grpSp>
          <p:nvGrpSpPr>
            <p:cNvPr id="143" name="Google Shape;10219;p88"/>
            <p:cNvGrpSpPr/>
            <p:nvPr/>
          </p:nvGrpSpPr>
          <p:grpSpPr>
            <a:xfrm>
              <a:off x="3923472" y="225110"/>
              <a:ext cx="300904" cy="291492"/>
              <a:chOff x="1310075" y="3253275"/>
              <a:chExt cx="296950" cy="296150"/>
            </a:xfrm>
            <a:solidFill>
              <a:schemeClr val="accent6"/>
            </a:solidFill>
          </p:grpSpPr>
          <p:sp>
            <p:nvSpPr>
              <p:cNvPr id="149" name="Google Shape;10220;p88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0221;p88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0222;p88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ZoneTexte 173"/>
          <p:cNvSpPr txBox="1"/>
          <p:nvPr/>
        </p:nvSpPr>
        <p:spPr>
          <a:xfrm>
            <a:off x="140606" y="1009870"/>
            <a:ext cx="355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Change </a:t>
            </a:r>
            <a:r>
              <a:rPr lang="fr-FR" sz="16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lab</a:t>
            </a:r>
            <a:endParaRPr lang="fr-FR" sz="1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175" name="Groupe 174"/>
          <p:cNvGrpSpPr/>
          <p:nvPr/>
        </p:nvGrpSpPr>
        <p:grpSpPr>
          <a:xfrm>
            <a:off x="5883311" y="4562898"/>
            <a:ext cx="3066468" cy="507434"/>
            <a:chOff x="1859433" y="4644178"/>
            <a:chExt cx="3066468" cy="507434"/>
          </a:xfrm>
        </p:grpSpPr>
        <p:pic>
          <p:nvPicPr>
            <p:cNvPr id="176" name="Image 17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19494" r="17752" b="18363"/>
            <a:stretch/>
          </p:blipFill>
          <p:spPr>
            <a:xfrm>
              <a:off x="4445333" y="4644178"/>
              <a:ext cx="480568" cy="457953"/>
            </a:xfrm>
            <a:prstGeom prst="rect">
              <a:avLst/>
            </a:prstGeom>
          </p:spPr>
        </p:pic>
        <p:pic>
          <p:nvPicPr>
            <p:cNvPr id="177" name="Image 17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r="8647"/>
            <a:stretch/>
          </p:blipFill>
          <p:spPr>
            <a:xfrm>
              <a:off x="3653984" y="4661282"/>
              <a:ext cx="695483" cy="490330"/>
            </a:xfrm>
            <a:prstGeom prst="rect">
              <a:avLst/>
            </a:prstGeom>
          </p:spPr>
        </p:pic>
        <p:pic>
          <p:nvPicPr>
            <p:cNvPr id="178" name="Imag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71" y="4762174"/>
              <a:ext cx="848807" cy="288546"/>
            </a:xfrm>
            <a:prstGeom prst="rect">
              <a:avLst/>
            </a:prstGeom>
          </p:spPr>
        </p:pic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433" y="4792151"/>
              <a:ext cx="841779" cy="309980"/>
            </a:xfrm>
            <a:prstGeom prst="rect">
              <a:avLst/>
            </a:prstGeom>
          </p:spPr>
        </p:pic>
      </p:grpSp>
      <p:pic>
        <p:nvPicPr>
          <p:cNvPr id="180" name="Image 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917" y="1377997"/>
            <a:ext cx="4983083" cy="2979349"/>
          </a:xfrm>
          <a:prstGeom prst="rect">
            <a:avLst/>
          </a:prstGeom>
        </p:spPr>
      </p:pic>
      <p:pic>
        <p:nvPicPr>
          <p:cNvPr id="181" name="Image 180"/>
          <p:cNvPicPr>
            <a:picLocks noChangeAspect="1"/>
          </p:cNvPicPr>
          <p:nvPr/>
        </p:nvPicPr>
        <p:blipFill rotWithShape="1">
          <a:blip r:embed="rId12"/>
          <a:srcRect l="38000" t="13628" b="24693"/>
          <a:stretch/>
        </p:blipFill>
        <p:spPr>
          <a:xfrm>
            <a:off x="4529204" y="1575096"/>
            <a:ext cx="362539" cy="265082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47" y="1606151"/>
            <a:ext cx="1103472" cy="310923"/>
          </a:xfrm>
          <a:prstGeom prst="rect">
            <a:avLst/>
          </a:prstGeom>
        </p:spPr>
      </p:pic>
      <p:pic>
        <p:nvPicPr>
          <p:cNvPr id="183" name="Image 1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3825" y="2285064"/>
            <a:ext cx="152897" cy="135909"/>
          </a:xfrm>
          <a:prstGeom prst="rect">
            <a:avLst/>
          </a:prstGeom>
        </p:spPr>
      </p:pic>
      <p:sp>
        <p:nvSpPr>
          <p:cNvPr id="184" name="ZoneTexte 183"/>
          <p:cNvSpPr txBox="1"/>
          <p:nvPr/>
        </p:nvSpPr>
        <p:spPr>
          <a:xfrm>
            <a:off x="4546717" y="2236902"/>
            <a:ext cx="1966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Nombre de personnes utilisateurs 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4559301" y="2626821"/>
            <a:ext cx="1952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Nombre de personnels impliqués 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4561702" y="2828546"/>
            <a:ext cx="188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Nombre de modules pédagogiques 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4562689" y="3124796"/>
            <a:ext cx="2017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Nombre d’ateliers / conférences réalisés</a:t>
            </a:r>
          </a:p>
        </p:txBody>
      </p:sp>
      <p:pic>
        <p:nvPicPr>
          <p:cNvPr id="189" name="Image 18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3825" y="2657954"/>
            <a:ext cx="152897" cy="135909"/>
          </a:xfrm>
          <a:prstGeom prst="rect">
            <a:avLst/>
          </a:prstGeom>
        </p:spPr>
      </p:pic>
      <p:pic>
        <p:nvPicPr>
          <p:cNvPr id="190" name="Image 1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6699" y="2861354"/>
            <a:ext cx="152897" cy="135909"/>
          </a:xfrm>
          <a:prstGeom prst="rect">
            <a:avLst/>
          </a:prstGeom>
        </p:spPr>
      </p:pic>
      <p:pic>
        <p:nvPicPr>
          <p:cNvPr id="191" name="Image 1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7043" y="3397985"/>
            <a:ext cx="152897" cy="135909"/>
          </a:xfrm>
          <a:prstGeom prst="rect">
            <a:avLst/>
          </a:prstGeom>
        </p:spPr>
      </p:pic>
      <p:pic>
        <p:nvPicPr>
          <p:cNvPr id="192" name="Image 1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4149" y="3142777"/>
            <a:ext cx="152897" cy="135909"/>
          </a:xfrm>
          <a:prstGeom prst="rect">
            <a:avLst/>
          </a:prstGeom>
        </p:spPr>
      </p:pic>
      <p:sp>
        <p:nvSpPr>
          <p:cNvPr id="194" name="ZoneTexte 193"/>
          <p:cNvSpPr txBox="1"/>
          <p:nvPr/>
        </p:nvSpPr>
        <p:spPr>
          <a:xfrm>
            <a:off x="4554346" y="3350838"/>
            <a:ext cx="1952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Enquêtes Satisfaction utilisateurs </a:t>
            </a:r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5472" y="1641045"/>
            <a:ext cx="798364" cy="238384"/>
          </a:xfrm>
          <a:prstGeom prst="rect">
            <a:avLst/>
          </a:prstGeom>
        </p:spPr>
      </p:pic>
      <p:sp>
        <p:nvSpPr>
          <p:cNvPr id="197" name="ZoneTexte 196"/>
          <p:cNvSpPr txBox="1"/>
          <p:nvPr/>
        </p:nvSpPr>
        <p:spPr>
          <a:xfrm>
            <a:off x="6610654" y="1668635"/>
            <a:ext cx="50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rgbClr val="A8204F"/>
                </a:solidFill>
                <a:latin typeface="Pangolin" panose="00000500000000000000" pitchFamily="2" charset="0"/>
              </a:rPr>
              <a:t>Année 1</a:t>
            </a:r>
          </a:p>
        </p:txBody>
      </p:sp>
      <p:pic>
        <p:nvPicPr>
          <p:cNvPr id="198" name="Image 1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5057" y="1633267"/>
            <a:ext cx="798364" cy="259293"/>
          </a:xfrm>
          <a:prstGeom prst="rect">
            <a:avLst/>
          </a:prstGeom>
        </p:spPr>
      </p:pic>
      <p:sp>
        <p:nvSpPr>
          <p:cNvPr id="199" name="ZoneTexte 198"/>
          <p:cNvSpPr txBox="1"/>
          <p:nvPr/>
        </p:nvSpPr>
        <p:spPr>
          <a:xfrm>
            <a:off x="7440239" y="1681766"/>
            <a:ext cx="50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rgbClr val="A8204F"/>
                </a:solidFill>
                <a:latin typeface="Pangolin" panose="00000500000000000000" pitchFamily="2" charset="0"/>
              </a:rPr>
              <a:t>Année 2</a:t>
            </a:r>
          </a:p>
        </p:txBody>
      </p:sp>
      <p:pic>
        <p:nvPicPr>
          <p:cNvPr id="200" name="Image 1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4642" y="1638733"/>
            <a:ext cx="798364" cy="238384"/>
          </a:xfrm>
          <a:prstGeom prst="rect">
            <a:avLst/>
          </a:prstGeom>
        </p:spPr>
      </p:pic>
      <p:sp>
        <p:nvSpPr>
          <p:cNvPr id="201" name="ZoneTexte 200"/>
          <p:cNvSpPr txBox="1"/>
          <p:nvPr/>
        </p:nvSpPr>
        <p:spPr>
          <a:xfrm>
            <a:off x="8269824" y="1666323"/>
            <a:ext cx="50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rgbClr val="A8204F"/>
                </a:solidFill>
                <a:latin typeface="Pangolin" panose="00000500000000000000" pitchFamily="2" charset="0"/>
              </a:rPr>
              <a:t>Année 3</a:t>
            </a:r>
          </a:p>
        </p:txBody>
      </p:sp>
      <p:cxnSp>
        <p:nvCxnSpPr>
          <p:cNvPr id="202" name="Connecteur droit 201"/>
          <p:cNvCxnSpPr/>
          <p:nvPr/>
        </p:nvCxnSpPr>
        <p:spPr>
          <a:xfrm flipH="1">
            <a:off x="7310258" y="2135319"/>
            <a:ext cx="15378" cy="1799037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H="1">
            <a:off x="8147997" y="2133026"/>
            <a:ext cx="15378" cy="1799037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ZoneTexte 203"/>
          <p:cNvSpPr txBox="1"/>
          <p:nvPr/>
        </p:nvSpPr>
        <p:spPr>
          <a:xfrm>
            <a:off x="6467530" y="2271676"/>
            <a:ext cx="9247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150 (plateforme)</a:t>
            </a:r>
          </a:p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50 (atelier/</a:t>
            </a:r>
            <a:r>
              <a:rPr lang="fr-FR" sz="700" dirty="0" err="1">
                <a:solidFill>
                  <a:schemeClr val="bg2"/>
                </a:solidFill>
                <a:latin typeface="Pangolin" panose="00000500000000000000" pitchFamily="2" charset="0"/>
              </a:rPr>
              <a:t>conf</a:t>
            </a:r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.)</a:t>
            </a:r>
          </a:p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 </a:t>
            </a:r>
          </a:p>
        </p:txBody>
      </p:sp>
      <p:sp>
        <p:nvSpPr>
          <p:cNvPr id="205" name="ZoneTexte 204"/>
          <p:cNvSpPr txBox="1"/>
          <p:nvPr/>
        </p:nvSpPr>
        <p:spPr>
          <a:xfrm>
            <a:off x="6467529" y="2634404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2</a:t>
            </a:r>
          </a:p>
        </p:txBody>
      </p:sp>
      <p:sp>
        <p:nvSpPr>
          <p:cNvPr id="207" name="ZoneTexte 206"/>
          <p:cNvSpPr txBox="1"/>
          <p:nvPr/>
        </p:nvSpPr>
        <p:spPr>
          <a:xfrm>
            <a:off x="6467526" y="2826872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6</a:t>
            </a:r>
          </a:p>
        </p:txBody>
      </p:sp>
      <p:sp>
        <p:nvSpPr>
          <p:cNvPr id="209" name="ZoneTexte 208"/>
          <p:cNvSpPr txBox="1"/>
          <p:nvPr/>
        </p:nvSpPr>
        <p:spPr>
          <a:xfrm>
            <a:off x="6467528" y="3115703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</a:t>
            </a:r>
          </a:p>
        </p:txBody>
      </p:sp>
      <p:sp>
        <p:nvSpPr>
          <p:cNvPr id="211" name="ZoneTexte 210"/>
          <p:cNvSpPr txBox="1"/>
          <p:nvPr/>
        </p:nvSpPr>
        <p:spPr>
          <a:xfrm>
            <a:off x="7292858" y="2271676"/>
            <a:ext cx="924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200 (plateforme)</a:t>
            </a:r>
          </a:p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100 (atelier/</a:t>
            </a:r>
            <a:r>
              <a:rPr lang="fr-FR" sz="700" dirty="0" err="1">
                <a:solidFill>
                  <a:schemeClr val="bg2"/>
                </a:solidFill>
                <a:latin typeface="Pangolin" panose="00000500000000000000" pitchFamily="2" charset="0"/>
              </a:rPr>
              <a:t>conf</a:t>
            </a:r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.)</a:t>
            </a:r>
          </a:p>
        </p:txBody>
      </p:sp>
      <p:sp>
        <p:nvSpPr>
          <p:cNvPr id="212" name="ZoneTexte 211"/>
          <p:cNvSpPr txBox="1"/>
          <p:nvPr/>
        </p:nvSpPr>
        <p:spPr>
          <a:xfrm>
            <a:off x="7292857" y="2634404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3</a:t>
            </a:r>
          </a:p>
        </p:txBody>
      </p:sp>
      <p:sp>
        <p:nvSpPr>
          <p:cNvPr id="213" name="ZoneTexte 212"/>
          <p:cNvSpPr txBox="1"/>
          <p:nvPr/>
        </p:nvSpPr>
        <p:spPr>
          <a:xfrm>
            <a:off x="7292854" y="2826872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8</a:t>
            </a:r>
          </a:p>
        </p:txBody>
      </p:sp>
      <p:sp>
        <p:nvSpPr>
          <p:cNvPr id="215" name="ZoneTexte 214"/>
          <p:cNvSpPr txBox="1"/>
          <p:nvPr/>
        </p:nvSpPr>
        <p:spPr>
          <a:xfrm>
            <a:off x="7292856" y="3115703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2</a:t>
            </a:r>
          </a:p>
        </p:txBody>
      </p:sp>
      <p:sp>
        <p:nvSpPr>
          <p:cNvPr id="217" name="ZoneTexte 216"/>
          <p:cNvSpPr txBox="1"/>
          <p:nvPr/>
        </p:nvSpPr>
        <p:spPr>
          <a:xfrm>
            <a:off x="8128955" y="2271676"/>
            <a:ext cx="9247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350  (plateforme)</a:t>
            </a:r>
          </a:p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150 (atelier/</a:t>
            </a:r>
            <a:r>
              <a:rPr lang="fr-FR" sz="700" dirty="0" err="1">
                <a:solidFill>
                  <a:schemeClr val="bg2"/>
                </a:solidFill>
                <a:latin typeface="Pangolin" panose="00000500000000000000" pitchFamily="2" charset="0"/>
              </a:rPr>
              <a:t>conf</a:t>
            </a:r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.)</a:t>
            </a:r>
          </a:p>
          <a:p>
            <a:endParaRPr lang="fr-FR" sz="700" dirty="0">
              <a:solidFill>
                <a:schemeClr val="bg2"/>
              </a:solidFill>
              <a:latin typeface="Pangolin" panose="00000500000000000000" pitchFamily="2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8128954" y="2634404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3</a:t>
            </a:r>
          </a:p>
        </p:txBody>
      </p:sp>
      <p:sp>
        <p:nvSpPr>
          <p:cNvPr id="219" name="ZoneTexte 218"/>
          <p:cNvSpPr txBox="1"/>
          <p:nvPr/>
        </p:nvSpPr>
        <p:spPr>
          <a:xfrm>
            <a:off x="8128951" y="2826872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4</a:t>
            </a:r>
          </a:p>
        </p:txBody>
      </p:sp>
      <p:sp>
        <p:nvSpPr>
          <p:cNvPr id="221" name="ZoneTexte 220"/>
          <p:cNvSpPr txBox="1"/>
          <p:nvPr/>
        </p:nvSpPr>
        <p:spPr>
          <a:xfrm>
            <a:off x="8128953" y="3115703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2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427BC1AA-9953-3D4B-B5DB-C5C8D84FBBB3}"/>
              </a:ext>
            </a:extLst>
          </p:cNvPr>
          <p:cNvSpPr txBox="1"/>
          <p:nvPr/>
        </p:nvSpPr>
        <p:spPr>
          <a:xfrm>
            <a:off x="247668" y="3137505"/>
            <a:ext cx="1162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Modules pédagogiques 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1CF10FDC-343C-594C-85B4-0B6B11596D53}"/>
              </a:ext>
            </a:extLst>
          </p:cNvPr>
          <p:cNvSpPr txBox="1"/>
          <p:nvPr/>
        </p:nvSpPr>
        <p:spPr>
          <a:xfrm>
            <a:off x="6472934" y="3359644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4C310BDA-40DB-F246-9BA2-106AF2C7EBAC}"/>
              </a:ext>
            </a:extLst>
          </p:cNvPr>
          <p:cNvSpPr txBox="1"/>
          <p:nvPr/>
        </p:nvSpPr>
        <p:spPr>
          <a:xfrm>
            <a:off x="7317679" y="3354152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4F5AAB31-0D68-B945-BE92-F03D431BBA29}"/>
              </a:ext>
            </a:extLst>
          </p:cNvPr>
          <p:cNvSpPr txBox="1"/>
          <p:nvPr/>
        </p:nvSpPr>
        <p:spPr>
          <a:xfrm>
            <a:off x="8152360" y="3341682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1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C3ECACD-C0C1-F344-8771-3AED5918AAF4}"/>
              </a:ext>
            </a:extLst>
          </p:cNvPr>
          <p:cNvSpPr txBox="1"/>
          <p:nvPr/>
        </p:nvSpPr>
        <p:spPr>
          <a:xfrm>
            <a:off x="4566722" y="3667852"/>
            <a:ext cx="1952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Evaluation des acquis </a:t>
            </a:r>
          </a:p>
        </p:txBody>
      </p:sp>
      <p:pic>
        <p:nvPicPr>
          <p:cNvPr id="134" name="Image 133">
            <a:extLst>
              <a:ext uri="{FF2B5EF4-FFF2-40B4-BE49-F238E27FC236}">
                <a16:creationId xmlns:a16="http://schemas.microsoft.com/office/drawing/2014/main" id="{37C66B19-4A42-6748-9F3A-D40FCA5A9B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309" y="3701925"/>
            <a:ext cx="152897" cy="135909"/>
          </a:xfrm>
          <a:prstGeom prst="rect">
            <a:avLst/>
          </a:prstGeom>
        </p:spPr>
      </p:pic>
      <p:sp>
        <p:nvSpPr>
          <p:cNvPr id="135" name="ZoneTexte 134">
            <a:extLst>
              <a:ext uri="{FF2B5EF4-FFF2-40B4-BE49-F238E27FC236}">
                <a16:creationId xmlns:a16="http://schemas.microsoft.com/office/drawing/2014/main" id="{C7ACB0DC-ACC6-6B4C-AAA1-7D618D112958}"/>
              </a:ext>
            </a:extLst>
          </p:cNvPr>
          <p:cNvSpPr txBox="1"/>
          <p:nvPr/>
        </p:nvSpPr>
        <p:spPr>
          <a:xfrm>
            <a:off x="6452416" y="3647211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oui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B61C717E-1170-F14A-B068-FE0A29FABC5F}"/>
              </a:ext>
            </a:extLst>
          </p:cNvPr>
          <p:cNvSpPr txBox="1"/>
          <p:nvPr/>
        </p:nvSpPr>
        <p:spPr>
          <a:xfrm>
            <a:off x="7317679" y="3667761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oui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CACA1EFC-56DA-404B-B2C6-E5832EAB3172}"/>
              </a:ext>
            </a:extLst>
          </p:cNvPr>
          <p:cNvSpPr txBox="1"/>
          <p:nvPr/>
        </p:nvSpPr>
        <p:spPr>
          <a:xfrm>
            <a:off x="8142309" y="3687887"/>
            <a:ext cx="924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2"/>
                </a:solidFill>
                <a:latin typeface="Pangolin" panose="00000500000000000000" pitchFamily="2" charset="0"/>
              </a:rPr>
              <a:t>oui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744A76F-2E65-A546-9BD8-A8A614DDED0C}"/>
              </a:ext>
            </a:extLst>
          </p:cNvPr>
          <p:cNvSpPr txBox="1"/>
          <p:nvPr/>
        </p:nvSpPr>
        <p:spPr>
          <a:xfrm>
            <a:off x="266554" y="3966264"/>
            <a:ext cx="1245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Bilan des Ateliers / Conférences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908723CE-A99F-2F4D-A8AA-5C3DD6813AB7}"/>
              </a:ext>
            </a:extLst>
          </p:cNvPr>
          <p:cNvSpPr txBox="1"/>
          <p:nvPr/>
        </p:nvSpPr>
        <p:spPr>
          <a:xfrm>
            <a:off x="1600014" y="3942140"/>
            <a:ext cx="124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Bilan des Ateliers / Conférences </a:t>
            </a:r>
          </a:p>
          <a:p>
            <a:endParaRPr lang="fr-FR" sz="800" dirty="0">
              <a:solidFill>
                <a:schemeClr val="bg2"/>
              </a:solidFill>
              <a:latin typeface="Pangolin" panose="00000500000000000000" pitchFamily="2" charset="0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D57EE187-3345-EA4E-A526-43EDAD7A2499}"/>
              </a:ext>
            </a:extLst>
          </p:cNvPr>
          <p:cNvSpPr txBox="1"/>
          <p:nvPr/>
        </p:nvSpPr>
        <p:spPr>
          <a:xfrm>
            <a:off x="2933610" y="3932182"/>
            <a:ext cx="111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Bilan des Ateliers / Conférences </a:t>
            </a:r>
          </a:p>
          <a:p>
            <a:endParaRPr lang="fr-FR" sz="800" dirty="0">
              <a:solidFill>
                <a:schemeClr val="bg2"/>
              </a:solidFill>
              <a:latin typeface="Pangolin" panose="00000500000000000000" pitchFamily="2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1C4D53A-B33B-5949-BAE6-25F758E609A4}"/>
              </a:ext>
            </a:extLst>
          </p:cNvPr>
          <p:cNvSpPr txBox="1"/>
          <p:nvPr/>
        </p:nvSpPr>
        <p:spPr>
          <a:xfrm>
            <a:off x="1604282" y="4325377"/>
            <a:ext cx="135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Version 1 : Kit  Intelligence Collective hybride 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BAA8A3F8-B4BF-F443-A279-A67DF2BA2433}"/>
              </a:ext>
            </a:extLst>
          </p:cNvPr>
          <p:cNvSpPr txBox="1"/>
          <p:nvPr/>
        </p:nvSpPr>
        <p:spPr>
          <a:xfrm>
            <a:off x="2935717" y="4313410"/>
            <a:ext cx="127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Version 2 : Kit  Intelligence Collective hybride 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894E8F45-08DC-AB49-A68B-D9D1EC634749}"/>
              </a:ext>
            </a:extLst>
          </p:cNvPr>
          <p:cNvSpPr txBox="1"/>
          <p:nvPr/>
        </p:nvSpPr>
        <p:spPr>
          <a:xfrm>
            <a:off x="237733" y="3420836"/>
            <a:ext cx="1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Rex utilisateurs</a:t>
            </a:r>
          </a:p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(évaluation plateforme / acquis / satisfaction) 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894E8F45-08DC-AB49-A68B-D9D1EC634749}"/>
              </a:ext>
            </a:extLst>
          </p:cNvPr>
          <p:cNvSpPr txBox="1"/>
          <p:nvPr/>
        </p:nvSpPr>
        <p:spPr>
          <a:xfrm>
            <a:off x="1616693" y="3423689"/>
            <a:ext cx="1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Rex utilisateurs</a:t>
            </a:r>
          </a:p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(évaluation plateforme / acquis / satisfaction) 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894E8F45-08DC-AB49-A68B-D9D1EC634749}"/>
              </a:ext>
            </a:extLst>
          </p:cNvPr>
          <p:cNvSpPr txBox="1"/>
          <p:nvPr/>
        </p:nvSpPr>
        <p:spPr>
          <a:xfrm>
            <a:off x="2922910" y="3423689"/>
            <a:ext cx="1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Rex utilisateurs</a:t>
            </a:r>
          </a:p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(évaluation plateforme / acquis / satisfaction) 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613480" y="2611428"/>
            <a:ext cx="124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Plateforme de ressource pédagogiques (améliorée et ajustée)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850656" y="2612246"/>
            <a:ext cx="124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2"/>
                </a:solidFill>
                <a:latin typeface="Pangolin" panose="00000500000000000000" pitchFamily="2" charset="0"/>
              </a:rPr>
              <a:t>Plateforme de ressources pédagogiques (améliorée et ajustée)</a:t>
            </a:r>
          </a:p>
        </p:txBody>
      </p:sp>
    </p:spTree>
    <p:extLst>
      <p:ext uri="{BB962C8B-B14F-4D97-AF65-F5344CB8AC3E}">
        <p14:creationId xmlns:p14="http://schemas.microsoft.com/office/powerpoint/2010/main" val="2090111282"/>
      </p:ext>
    </p:extLst>
  </p:cSld>
  <p:clrMapOvr>
    <a:masterClrMapping/>
  </p:clrMapOvr>
</p:sld>
</file>

<file path=ppt/theme/theme1.xml><?xml version="1.0" encoding="utf-8"?>
<a:theme xmlns:a="http://schemas.openxmlformats.org/drawingml/2006/main" name="Annual Balance Report by Slidesgo">
  <a:themeElements>
    <a:clrScheme name="Personnalisé 3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000000"/>
      </a:accent1>
      <a:accent2>
        <a:srgbClr val="5B5B5B"/>
      </a:accent2>
      <a:accent3>
        <a:srgbClr val="FFFFFF"/>
      </a:accent3>
      <a:accent4>
        <a:srgbClr val="C00000"/>
      </a:accent4>
      <a:accent5>
        <a:srgbClr val="000000"/>
      </a:accent5>
      <a:accent6>
        <a:srgbClr val="C00000"/>
      </a:accent6>
      <a:hlink>
        <a:srgbClr val="000000"/>
      </a:hlink>
      <a:folHlink>
        <a:srgbClr val="4038AA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20597</TotalTime>
  <Words>940</Words>
  <Application>Microsoft Macintosh PowerPoint</Application>
  <PresentationFormat>Affichage à l'écran (16:9)</PresentationFormat>
  <Paragraphs>207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Bahnschrift SemiBold</vt:lpstr>
      <vt:lpstr>Poppins ExtraBold</vt:lpstr>
      <vt:lpstr>Lato Light</vt:lpstr>
      <vt:lpstr>Virgil 3 YOFF</vt:lpstr>
      <vt:lpstr>Wingdings</vt:lpstr>
      <vt:lpstr>Questrial</vt:lpstr>
      <vt:lpstr>Lato</vt:lpstr>
      <vt:lpstr>Pangolin</vt:lpstr>
      <vt:lpstr>Arial</vt:lpstr>
      <vt:lpstr>Annual Balance Report by Slidesgo</vt:lpstr>
      <vt:lpstr>PIA |  Note de cadrage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| Gouvernance et comitologie</dc:title>
  <dc:creator>Hélène FAUCHER</dc:creator>
  <cp:lastModifiedBy>sophie pellois</cp:lastModifiedBy>
  <cp:revision>374</cp:revision>
  <cp:lastPrinted>2021-09-17T11:56:19Z</cp:lastPrinted>
  <dcterms:modified xsi:type="dcterms:W3CDTF">2022-02-21T16:23:02Z</dcterms:modified>
</cp:coreProperties>
</file>